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3B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3B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45363" y="237743"/>
            <a:ext cx="1057656" cy="1069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657816" y="5353113"/>
            <a:ext cx="1286243" cy="1253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640319" y="6050254"/>
            <a:ext cx="911199" cy="807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0531220" y="6125425"/>
            <a:ext cx="911199" cy="732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665209" y="6046558"/>
            <a:ext cx="841044" cy="81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442445" y="5752300"/>
            <a:ext cx="749553" cy="9154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029704" y="5838520"/>
            <a:ext cx="520395" cy="566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7064120" y="6178791"/>
            <a:ext cx="520395" cy="566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575550" y="5937872"/>
            <a:ext cx="520395" cy="566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8345741" y="5880332"/>
            <a:ext cx="740067" cy="872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9159240" y="5980176"/>
            <a:ext cx="920496" cy="877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0523219" y="5622035"/>
            <a:ext cx="1057655" cy="1069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6301740" y="6225540"/>
            <a:ext cx="920495" cy="6324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5495" y="389889"/>
            <a:ext cx="8081009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75557" y="1771625"/>
            <a:ext cx="6132830" cy="3867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48.jpg"/><Relationship Id="rId4" Type="http://schemas.openxmlformats.org/officeDocument/2006/relationships/image" Target="../media/image19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48.jpg"/><Relationship Id="rId4" Type="http://schemas.openxmlformats.org/officeDocument/2006/relationships/image" Target="../media/image19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0.png"/><Relationship Id="rId5" Type="http://schemas.openxmlformats.org/officeDocument/2006/relationships/image" Target="../media/image4.pn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4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8.png"/><Relationship Id="rId5" Type="http://schemas.openxmlformats.org/officeDocument/2006/relationships/image" Target="../media/image4.png"/><Relationship Id="rId10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0.png"/><Relationship Id="rId5" Type="http://schemas.openxmlformats.org/officeDocument/2006/relationships/image" Target="../media/image4.png"/><Relationship Id="rId10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6.jpg"/><Relationship Id="rId5" Type="http://schemas.openxmlformats.org/officeDocument/2006/relationships/image" Target="../media/image4.png"/><Relationship Id="rId10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1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jpg"/><Relationship Id="rId5" Type="http://schemas.openxmlformats.org/officeDocument/2006/relationships/image" Target="../media/image4.png"/><Relationship Id="rId10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5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3.jpg"/><Relationship Id="rId5" Type="http://schemas.openxmlformats.org/officeDocument/2006/relationships/image" Target="../media/image4.pn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9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7.png"/><Relationship Id="rId5" Type="http://schemas.openxmlformats.org/officeDocument/2006/relationships/image" Target="../media/image4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3.jpg"/><Relationship Id="rId5" Type="http://schemas.openxmlformats.org/officeDocument/2006/relationships/image" Target="../media/image4.png"/><Relationship Id="rId15" Type="http://schemas.openxmlformats.org/officeDocument/2006/relationships/image" Target="../media/image97.jpg"/><Relationship Id="rId10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9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3.jpg"/><Relationship Id="rId5" Type="http://schemas.openxmlformats.org/officeDocument/2006/relationships/image" Target="../media/image4.png"/><Relationship Id="rId10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2.png"/><Relationship Id="rId3" Type="http://schemas.openxmlformats.org/officeDocument/2006/relationships/image" Target="../media/image102.png"/><Relationship Id="rId21" Type="http://schemas.openxmlformats.org/officeDocument/2006/relationships/image" Target="../media/image5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4.png"/><Relationship Id="rId29" Type="http://schemas.openxmlformats.org/officeDocument/2006/relationships/image" Target="../media/image1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9.png"/><Relationship Id="rId19" Type="http://schemas.openxmlformats.org/officeDocument/2006/relationships/image" Target="../media/image3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31.jp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3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7135" y="224027"/>
            <a:ext cx="1139952" cy="1565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55" y="5306566"/>
            <a:ext cx="1139952" cy="1551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1520" y="3381755"/>
            <a:ext cx="6479540" cy="0"/>
          </a:xfrm>
          <a:custGeom>
            <a:avLst/>
            <a:gdLst/>
            <a:ahLst/>
            <a:cxnLst/>
            <a:rect l="l" t="t" r="r" b="b"/>
            <a:pathLst>
              <a:path w="6479540">
                <a:moveTo>
                  <a:pt x="0" y="0"/>
                </a:moveTo>
                <a:lnTo>
                  <a:pt x="6479539" y="0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444" y="3595115"/>
            <a:ext cx="1752600" cy="1773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2016" y="3116579"/>
            <a:ext cx="874776" cy="883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023" y="1005839"/>
            <a:ext cx="1754124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53639" y="691895"/>
            <a:ext cx="1752600" cy="1773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7538" y="2747530"/>
            <a:ext cx="1058938" cy="1052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7910" y="864743"/>
            <a:ext cx="735064" cy="937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5177" y="1714880"/>
            <a:ext cx="896835" cy="1031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6980" y="3895991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3888" y="2485275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0500" y="279934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42233" y="311430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80485" y="245771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4361" y="5454459"/>
            <a:ext cx="1058938" cy="1052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52344" y="3416808"/>
            <a:ext cx="989076" cy="1001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63883" y="2628900"/>
            <a:ext cx="928114" cy="970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6523" y="5073396"/>
            <a:ext cx="874776" cy="883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13179" y="4571250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43708" y="4377067"/>
            <a:ext cx="1058938" cy="1052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24271" y="2054351"/>
            <a:ext cx="5122164" cy="1607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650738" y="2309825"/>
            <a:ext cx="42183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85" dirty="0">
                <a:latin typeface="Arial Narrow"/>
                <a:cs typeface="Arial Narrow"/>
              </a:rPr>
              <a:t>G</a:t>
            </a:r>
            <a:r>
              <a:rPr sz="5400" b="1" spc="-60" dirty="0">
                <a:latin typeface="Arial Narrow"/>
                <a:cs typeface="Arial Narrow"/>
              </a:rPr>
              <a:t>o</a:t>
            </a:r>
            <a:r>
              <a:rPr sz="5400" b="1" spc="-5" dirty="0">
                <a:latin typeface="微软雅黑"/>
                <a:cs typeface="微软雅黑"/>
              </a:rPr>
              <a:t>游戏服务器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42744" y="2014727"/>
            <a:ext cx="873252" cy="885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257920" y="3710676"/>
            <a:ext cx="1854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/>
                <a:cs typeface="方正姚体"/>
              </a:rPr>
              <a:t>朱世伟</a:t>
            </a:r>
            <a:endParaRPr sz="1800" dirty="0">
              <a:latin typeface="方正姚体"/>
              <a:cs typeface="方正姚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4147" y="1246632"/>
            <a:ext cx="9848088" cy="50733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66376" y="5149596"/>
            <a:ext cx="1162812" cy="1176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96856" y="5180076"/>
            <a:ext cx="779145" cy="792480"/>
          </a:xfrm>
          <a:custGeom>
            <a:avLst/>
            <a:gdLst/>
            <a:ahLst/>
            <a:cxnLst/>
            <a:rect l="l" t="t" r="r" b="b"/>
            <a:pathLst>
              <a:path w="779145" h="792479">
                <a:moveTo>
                  <a:pt x="778764" y="0"/>
                </a:moveTo>
                <a:lnTo>
                  <a:pt x="674455" y="109272"/>
                </a:lnTo>
                <a:lnTo>
                  <a:pt x="569932" y="217399"/>
                </a:lnTo>
                <a:lnTo>
                  <a:pt x="429864" y="360531"/>
                </a:lnTo>
                <a:lnTo>
                  <a:pt x="217219" y="575072"/>
                </a:lnTo>
                <a:lnTo>
                  <a:pt x="0" y="792480"/>
                </a:lnTo>
                <a:lnTo>
                  <a:pt x="693801" y="792480"/>
                </a:lnTo>
                <a:lnTo>
                  <a:pt x="725025" y="781203"/>
                </a:lnTo>
                <a:lnTo>
                  <a:pt x="752236" y="755334"/>
                </a:lnTo>
                <a:lnTo>
                  <a:pt x="771471" y="726809"/>
                </a:lnTo>
                <a:lnTo>
                  <a:pt x="778764" y="707567"/>
                </a:lnTo>
                <a:lnTo>
                  <a:pt x="778764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482089" y="1423542"/>
            <a:ext cx="748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86AFC6"/>
                </a:solidFill>
                <a:latin typeface="微软雅黑"/>
                <a:cs typeface="微软雅黑"/>
              </a:rPr>
              <a:t>Go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5557" y="1557655"/>
            <a:ext cx="5607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微软雅黑"/>
                <a:cs typeface="微软雅黑"/>
              </a:rPr>
              <a:t>优点：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/>
              <a:t>跨平台，性能好，速度</a:t>
            </a:r>
            <a:r>
              <a:rPr spc="-15" dirty="0"/>
              <a:t>快</a:t>
            </a:r>
            <a:r>
              <a:rPr dirty="0"/>
              <a:t>，运</a:t>
            </a:r>
            <a:r>
              <a:rPr spc="-15" dirty="0"/>
              <a:t>行</a:t>
            </a:r>
            <a:r>
              <a:rPr dirty="0"/>
              <a:t>速度</a:t>
            </a:r>
            <a:r>
              <a:rPr spc="-10" dirty="0"/>
              <a:t>比</a:t>
            </a:r>
            <a:r>
              <a:rPr dirty="0"/>
              <a:t>python</a:t>
            </a:r>
            <a:r>
              <a:rPr spc="-15" dirty="0"/>
              <a:t>快</a:t>
            </a:r>
            <a:r>
              <a:rPr dirty="0"/>
              <a:t>30</a:t>
            </a:r>
            <a:r>
              <a:rPr spc="-15" dirty="0"/>
              <a:t>倍</a:t>
            </a:r>
            <a:r>
              <a:rPr dirty="0"/>
              <a:t>，编</a:t>
            </a:r>
            <a:r>
              <a:rPr spc="-15" dirty="0"/>
              <a:t>译</a:t>
            </a:r>
            <a:r>
              <a:rPr dirty="0"/>
              <a:t>速度</a:t>
            </a:r>
            <a:r>
              <a:rPr spc="-15" dirty="0"/>
              <a:t>比</a:t>
            </a:r>
            <a:r>
              <a:rPr dirty="0"/>
              <a:t>C++  快几十倍。</a:t>
            </a:r>
          </a:p>
          <a:p>
            <a:pPr marL="469900" indent="-4572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>
                <a:solidFill>
                  <a:srgbClr val="404040"/>
                </a:solidFill>
              </a:rPr>
              <a:t>语法简单，容易学习，</a:t>
            </a:r>
            <a:r>
              <a:rPr spc="-15" dirty="0">
                <a:solidFill>
                  <a:srgbClr val="404040"/>
                </a:solidFill>
              </a:rPr>
              <a:t>静</a:t>
            </a:r>
            <a:r>
              <a:rPr dirty="0">
                <a:solidFill>
                  <a:srgbClr val="404040"/>
                </a:solidFill>
              </a:rPr>
              <a:t>态语</a:t>
            </a:r>
            <a:r>
              <a:rPr spc="-15" dirty="0">
                <a:solidFill>
                  <a:srgbClr val="404040"/>
                </a:solidFill>
              </a:rPr>
              <a:t>言</a:t>
            </a:r>
            <a:r>
              <a:rPr dirty="0">
                <a:solidFill>
                  <a:srgbClr val="404040"/>
                </a:solidFill>
              </a:rPr>
              <a:t>，类</a:t>
            </a:r>
            <a:r>
              <a:rPr spc="-15" dirty="0">
                <a:solidFill>
                  <a:srgbClr val="404040"/>
                </a:solidFill>
              </a:rPr>
              <a:t>型</a:t>
            </a:r>
            <a:r>
              <a:rPr dirty="0">
                <a:solidFill>
                  <a:srgbClr val="404040"/>
                </a:solidFill>
              </a:rPr>
              <a:t>不容</a:t>
            </a:r>
            <a:r>
              <a:rPr spc="-15" dirty="0">
                <a:solidFill>
                  <a:srgbClr val="404040"/>
                </a:solidFill>
              </a:rPr>
              <a:t>易</a:t>
            </a:r>
            <a:r>
              <a:rPr dirty="0">
                <a:solidFill>
                  <a:srgbClr val="404040"/>
                </a:solidFill>
              </a:rPr>
              <a:t>出错。</a:t>
            </a:r>
          </a:p>
          <a:p>
            <a:pPr marL="469900" indent="-4572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/>
              <a:t>代码优雅，开发效率高</a:t>
            </a:r>
            <a:r>
              <a:rPr spc="-15" dirty="0"/>
              <a:t>，</a:t>
            </a:r>
            <a:r>
              <a:rPr dirty="0"/>
              <a:t>代码</a:t>
            </a:r>
            <a:r>
              <a:rPr spc="-15" dirty="0"/>
              <a:t>量</a:t>
            </a:r>
            <a:r>
              <a:rPr dirty="0"/>
              <a:t>很少</a:t>
            </a:r>
            <a:r>
              <a:rPr spc="-15" dirty="0"/>
              <a:t>，</a:t>
            </a:r>
            <a:r>
              <a:rPr dirty="0"/>
              <a:t>像脚</a:t>
            </a:r>
            <a:r>
              <a:rPr spc="-15" dirty="0"/>
              <a:t>本</a:t>
            </a:r>
            <a:r>
              <a:rPr dirty="0"/>
              <a:t>语言。</a:t>
            </a:r>
          </a:p>
          <a:p>
            <a:pPr marL="469900" indent="-4572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>
                <a:solidFill>
                  <a:srgbClr val="404040"/>
                </a:solidFill>
              </a:rPr>
              <a:t>天生高并发充分利用多</a:t>
            </a:r>
            <a:r>
              <a:rPr spc="-10" dirty="0">
                <a:solidFill>
                  <a:srgbClr val="404040"/>
                </a:solidFill>
              </a:rPr>
              <a:t>核</a:t>
            </a:r>
            <a:r>
              <a:rPr dirty="0">
                <a:solidFill>
                  <a:srgbClr val="404040"/>
                </a:solidFill>
              </a:rPr>
              <a:t>CP</a:t>
            </a:r>
            <a:r>
              <a:rPr spc="-5" dirty="0">
                <a:solidFill>
                  <a:srgbClr val="404040"/>
                </a:solidFill>
              </a:rPr>
              <a:t>U</a:t>
            </a:r>
            <a:r>
              <a:rPr dirty="0">
                <a:solidFill>
                  <a:srgbClr val="404040"/>
                </a:solidFill>
              </a:rPr>
              <a:t>，协程处</a:t>
            </a:r>
            <a:r>
              <a:rPr spc="-15" dirty="0">
                <a:solidFill>
                  <a:srgbClr val="404040"/>
                </a:solidFill>
              </a:rPr>
              <a:t>理</a:t>
            </a:r>
            <a:r>
              <a:rPr dirty="0">
                <a:solidFill>
                  <a:srgbClr val="404040"/>
                </a:solidFill>
              </a:rPr>
              <a:t>轻松</a:t>
            </a:r>
            <a:r>
              <a:rPr spc="-15" dirty="0">
                <a:solidFill>
                  <a:srgbClr val="404040"/>
                </a:solidFill>
              </a:rPr>
              <a:t>愉</a:t>
            </a:r>
            <a:r>
              <a:rPr dirty="0">
                <a:solidFill>
                  <a:srgbClr val="404040"/>
                </a:solidFill>
              </a:rPr>
              <a:t>快。</a:t>
            </a:r>
          </a:p>
          <a:p>
            <a:pPr marL="469900" indent="-4572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>
                <a:solidFill>
                  <a:srgbClr val="404040"/>
                </a:solidFill>
              </a:rPr>
              <a:t>自动</a:t>
            </a:r>
            <a:r>
              <a:rPr spc="-5" dirty="0">
                <a:solidFill>
                  <a:srgbClr val="404040"/>
                </a:solidFill>
              </a:rPr>
              <a:t>GC，</a:t>
            </a:r>
            <a:r>
              <a:rPr dirty="0">
                <a:solidFill>
                  <a:srgbClr val="404040"/>
                </a:solidFill>
              </a:rPr>
              <a:t>垃圾回收，不</a:t>
            </a:r>
            <a:r>
              <a:rPr spc="-15" dirty="0">
                <a:solidFill>
                  <a:srgbClr val="404040"/>
                </a:solidFill>
              </a:rPr>
              <a:t>用</a:t>
            </a:r>
            <a:r>
              <a:rPr dirty="0">
                <a:solidFill>
                  <a:srgbClr val="404040"/>
                </a:solidFill>
              </a:rPr>
              <a:t>手动</a:t>
            </a:r>
            <a:r>
              <a:rPr spc="-15" dirty="0">
                <a:solidFill>
                  <a:srgbClr val="404040"/>
                </a:solidFill>
              </a:rPr>
              <a:t>管</a:t>
            </a:r>
            <a:r>
              <a:rPr dirty="0">
                <a:solidFill>
                  <a:srgbClr val="404040"/>
                </a:solidFill>
              </a:rPr>
              <a:t>理内</a:t>
            </a:r>
            <a:r>
              <a:rPr spc="-15" dirty="0">
                <a:solidFill>
                  <a:srgbClr val="404040"/>
                </a:solidFill>
              </a:rPr>
              <a:t>存</a:t>
            </a:r>
            <a:r>
              <a:rPr dirty="0">
                <a:solidFill>
                  <a:srgbClr val="404040"/>
                </a:solidFill>
              </a:rPr>
              <a:t>。</a:t>
            </a:r>
          </a:p>
          <a:p>
            <a:pPr marL="469900" indent="-457200">
              <a:lnSpc>
                <a:spcPct val="100000"/>
              </a:lnSpc>
              <a:spcBef>
                <a:spcPts val="84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>
                <a:solidFill>
                  <a:srgbClr val="404040"/>
                </a:solidFill>
              </a:rPr>
              <a:t>丰富的标准库，第三方</a:t>
            </a:r>
            <a:r>
              <a:rPr spc="-15" dirty="0">
                <a:solidFill>
                  <a:srgbClr val="404040"/>
                </a:solidFill>
              </a:rPr>
              <a:t>库</a:t>
            </a:r>
            <a:r>
              <a:rPr dirty="0">
                <a:solidFill>
                  <a:srgbClr val="404040"/>
                </a:solidFill>
              </a:rPr>
              <a:t>，使</a:t>
            </a:r>
            <a:r>
              <a:rPr spc="-15" dirty="0">
                <a:solidFill>
                  <a:srgbClr val="404040"/>
                </a:solidFill>
              </a:rPr>
              <a:t>用</a:t>
            </a:r>
            <a:r>
              <a:rPr dirty="0">
                <a:solidFill>
                  <a:srgbClr val="404040"/>
                </a:solidFill>
              </a:rPr>
              <a:t>方便</a:t>
            </a:r>
            <a:r>
              <a:rPr spc="-15" dirty="0">
                <a:solidFill>
                  <a:srgbClr val="404040"/>
                </a:solidFill>
              </a:rPr>
              <a:t>，</a:t>
            </a:r>
            <a:r>
              <a:rPr dirty="0">
                <a:solidFill>
                  <a:srgbClr val="404040"/>
                </a:solidFill>
              </a:rPr>
              <a:t>效率</a:t>
            </a:r>
            <a:r>
              <a:rPr spc="-15" dirty="0">
                <a:solidFill>
                  <a:srgbClr val="404040"/>
                </a:solidFill>
              </a:rPr>
              <a:t>极</a:t>
            </a:r>
            <a:r>
              <a:rPr dirty="0">
                <a:solidFill>
                  <a:srgbClr val="404040"/>
                </a:solidFill>
              </a:rPr>
              <a:t>高。</a:t>
            </a:r>
          </a:p>
          <a:p>
            <a:pPr marL="469900" indent="-4572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/>
              <a:t>内嵌</a:t>
            </a:r>
            <a:r>
              <a:rPr spc="-5" dirty="0"/>
              <a:t>C</a:t>
            </a:r>
            <a:r>
              <a:rPr dirty="0"/>
              <a:t>支持，可以随意拓</a:t>
            </a:r>
            <a:r>
              <a:rPr spc="-15" dirty="0"/>
              <a:t>展</a:t>
            </a:r>
            <a:r>
              <a:rPr dirty="0"/>
              <a:t>。</a:t>
            </a:r>
          </a:p>
          <a:p>
            <a:pPr marL="469900" indent="-4572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>
                <a:solidFill>
                  <a:srgbClr val="404040"/>
                </a:solidFill>
              </a:rPr>
              <a:t>应用范围越来越广，尤</a:t>
            </a:r>
            <a:r>
              <a:rPr spc="-15" dirty="0">
                <a:solidFill>
                  <a:srgbClr val="404040"/>
                </a:solidFill>
              </a:rPr>
              <a:t>其</a:t>
            </a:r>
            <a:r>
              <a:rPr dirty="0">
                <a:solidFill>
                  <a:srgbClr val="404040"/>
                </a:solidFill>
              </a:rPr>
              <a:t>是服</a:t>
            </a:r>
            <a:r>
              <a:rPr spc="-15" dirty="0">
                <a:solidFill>
                  <a:srgbClr val="404040"/>
                </a:solidFill>
              </a:rPr>
              <a:t>务</a:t>
            </a:r>
            <a:r>
              <a:rPr dirty="0">
                <a:solidFill>
                  <a:srgbClr val="404040"/>
                </a:solidFill>
              </a:rPr>
              <a:t>器开</a:t>
            </a:r>
            <a:r>
              <a:rPr spc="-15" dirty="0">
                <a:solidFill>
                  <a:srgbClr val="404040"/>
                </a:solidFill>
              </a:rPr>
              <a:t>发</a:t>
            </a:r>
            <a:r>
              <a:rPr dirty="0">
                <a:solidFill>
                  <a:srgbClr val="404040"/>
                </a:solidFill>
              </a:rPr>
              <a:t>，比</a:t>
            </a:r>
            <a:r>
              <a:rPr spc="-10" dirty="0">
                <a:solidFill>
                  <a:srgbClr val="404040"/>
                </a:solidFill>
              </a:rPr>
              <a:t>如</a:t>
            </a:r>
            <a:r>
              <a:rPr spc="-5" dirty="0">
                <a:solidFill>
                  <a:srgbClr val="404040"/>
                </a:solidFill>
              </a:rPr>
              <a:t>Docker，K8s，</a:t>
            </a:r>
            <a:r>
              <a:rPr dirty="0">
                <a:solidFill>
                  <a:srgbClr val="404040"/>
                </a:solidFill>
              </a:rPr>
              <a:t>很</a:t>
            </a:r>
            <a:r>
              <a:rPr spc="-15" dirty="0">
                <a:solidFill>
                  <a:srgbClr val="404040"/>
                </a:solidFill>
              </a:rPr>
              <a:t>多</a:t>
            </a:r>
            <a:r>
              <a:rPr dirty="0">
                <a:solidFill>
                  <a:srgbClr val="404040"/>
                </a:solidFill>
              </a:rPr>
              <a:t>云服</a:t>
            </a:r>
          </a:p>
          <a:p>
            <a:pPr marL="469900">
              <a:lnSpc>
                <a:spcPct val="100000"/>
              </a:lnSpc>
              <a:spcBef>
                <a:spcPts val="840"/>
              </a:spcBef>
            </a:pPr>
            <a:r>
              <a:rPr dirty="0">
                <a:solidFill>
                  <a:srgbClr val="404040"/>
                </a:solidFill>
              </a:rPr>
              <a:t>务器都是用纯</a:t>
            </a:r>
            <a:r>
              <a:rPr spc="-5" dirty="0">
                <a:solidFill>
                  <a:srgbClr val="404040"/>
                </a:solidFill>
              </a:rPr>
              <a:t>go</a:t>
            </a:r>
            <a:r>
              <a:rPr spc="5" dirty="0">
                <a:solidFill>
                  <a:srgbClr val="404040"/>
                </a:solidFill>
              </a:rPr>
              <a:t>写的。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>
                <a:solidFill>
                  <a:srgbClr val="404040"/>
                </a:solidFill>
              </a:rPr>
              <a:t>缺点：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469265" algn="l"/>
              </a:tabLst>
            </a:pPr>
            <a:r>
              <a:rPr dirty="0">
                <a:solidFill>
                  <a:srgbClr val="404040"/>
                </a:solidFill>
              </a:rPr>
              <a:t>1.	没有缺点</a:t>
            </a:r>
          </a:p>
        </p:txBody>
      </p:sp>
      <p:sp>
        <p:nvSpPr>
          <p:cNvPr id="24" name="object 24"/>
          <p:cNvSpPr/>
          <p:nvPr/>
        </p:nvSpPr>
        <p:spPr>
          <a:xfrm>
            <a:off x="10361676" y="5682996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74291" y="2353055"/>
            <a:ext cx="2051304" cy="2878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88552" y="2583179"/>
            <a:ext cx="1453896" cy="14538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14459" y="2609088"/>
            <a:ext cx="1347216" cy="13472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6191" y="4210811"/>
            <a:ext cx="4800600" cy="34925"/>
          </a:xfrm>
          <a:custGeom>
            <a:avLst/>
            <a:gdLst/>
            <a:ahLst/>
            <a:cxnLst/>
            <a:rect l="l" t="t" r="r" b="b"/>
            <a:pathLst>
              <a:path w="4800600" h="34925">
                <a:moveTo>
                  <a:pt x="0" y="0"/>
                </a:moveTo>
                <a:lnTo>
                  <a:pt x="4800600" y="34925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72328" y="3209544"/>
            <a:ext cx="3820668" cy="121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2114" y="3402025"/>
            <a:ext cx="3130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0" dirty="0">
                <a:solidFill>
                  <a:srgbClr val="FFFFFF"/>
                </a:solidFill>
                <a:latin typeface="Arial Narrow"/>
                <a:cs typeface="Arial Narrow"/>
              </a:rPr>
              <a:t>Go</a:t>
            </a:r>
            <a:r>
              <a:rPr sz="4000" b="1" spc="-10" dirty="0">
                <a:solidFill>
                  <a:srgbClr val="FFFFFF"/>
                </a:solidFill>
                <a:latin typeface="微软雅黑"/>
                <a:cs typeface="微软雅黑"/>
              </a:rPr>
              <a:t>语言的特点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7135" y="224027"/>
            <a:ext cx="1139952" cy="156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55" y="5306566"/>
            <a:ext cx="1139952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444" y="359511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2016" y="3116579"/>
            <a:ext cx="874776" cy="883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023" y="1005839"/>
            <a:ext cx="1754124" cy="177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3639" y="69189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538" y="2747530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15066" y="0"/>
            <a:ext cx="896835" cy="1031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6980" y="3895991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3888" y="2485275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0500" y="279934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2233" y="311430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0485" y="245771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361" y="5454459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2344" y="3416808"/>
            <a:ext cx="989076" cy="100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2883" y="914400"/>
            <a:ext cx="958596" cy="97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6523" y="5073396"/>
            <a:ext cx="874776" cy="883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3179" y="4571250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3708" y="4377067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2744" y="2014727"/>
            <a:ext cx="873252" cy="885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521695" y="3069335"/>
            <a:ext cx="1400555" cy="1400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47604" y="3095244"/>
            <a:ext cx="1293876" cy="1293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5214" y="401193"/>
            <a:ext cx="33940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具体看</a:t>
            </a:r>
            <a:r>
              <a:rPr spc="5" dirty="0"/>
              <a:t>g</a:t>
            </a:r>
            <a:r>
              <a:rPr dirty="0"/>
              <a:t>o的特点：</a:t>
            </a:r>
          </a:p>
        </p:txBody>
      </p:sp>
      <p:sp>
        <p:nvSpPr>
          <p:cNvPr id="3" name="object 3"/>
          <p:cNvSpPr/>
          <p:nvPr/>
        </p:nvSpPr>
        <p:spPr>
          <a:xfrm>
            <a:off x="1171955" y="1923288"/>
            <a:ext cx="8933688" cy="3592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4876" y="4692396"/>
            <a:ext cx="1162812" cy="117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5356" y="4722876"/>
            <a:ext cx="779145" cy="792480"/>
          </a:xfrm>
          <a:custGeom>
            <a:avLst/>
            <a:gdLst/>
            <a:ahLst/>
            <a:cxnLst/>
            <a:rect l="l" t="t" r="r" b="b"/>
            <a:pathLst>
              <a:path w="779145" h="792479">
                <a:moveTo>
                  <a:pt x="778764" y="0"/>
                </a:moveTo>
                <a:lnTo>
                  <a:pt x="674455" y="109272"/>
                </a:lnTo>
                <a:lnTo>
                  <a:pt x="569932" y="217401"/>
                </a:lnTo>
                <a:lnTo>
                  <a:pt x="429864" y="360535"/>
                </a:lnTo>
                <a:lnTo>
                  <a:pt x="217219" y="575078"/>
                </a:lnTo>
                <a:lnTo>
                  <a:pt x="0" y="792480"/>
                </a:lnTo>
                <a:lnTo>
                  <a:pt x="693801" y="792480"/>
                </a:lnTo>
                <a:lnTo>
                  <a:pt x="725025" y="781204"/>
                </a:lnTo>
                <a:lnTo>
                  <a:pt x="752236" y="755332"/>
                </a:lnTo>
                <a:lnTo>
                  <a:pt x="771471" y="726793"/>
                </a:lnTo>
                <a:lnTo>
                  <a:pt x="778764" y="707517"/>
                </a:lnTo>
                <a:lnTo>
                  <a:pt x="778764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90176" y="5225796"/>
            <a:ext cx="192024" cy="192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0243" y="1958339"/>
            <a:ext cx="1293876" cy="1293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995" y="1956816"/>
            <a:ext cx="9602724" cy="2668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5214" y="401193"/>
            <a:ext cx="33940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具体看</a:t>
            </a:r>
            <a:r>
              <a:rPr spc="5" dirty="0"/>
              <a:t>g</a:t>
            </a:r>
            <a:r>
              <a:rPr dirty="0"/>
              <a:t>o的特点：</a:t>
            </a:r>
          </a:p>
        </p:txBody>
      </p:sp>
      <p:sp>
        <p:nvSpPr>
          <p:cNvPr id="4" name="object 4"/>
          <p:cNvSpPr/>
          <p:nvPr/>
        </p:nvSpPr>
        <p:spPr>
          <a:xfrm>
            <a:off x="9523476" y="3803903"/>
            <a:ext cx="1162812" cy="1178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3956" y="3834384"/>
            <a:ext cx="779145" cy="794385"/>
          </a:xfrm>
          <a:custGeom>
            <a:avLst/>
            <a:gdLst/>
            <a:ahLst/>
            <a:cxnLst/>
            <a:rect l="l" t="t" r="r" b="b"/>
            <a:pathLst>
              <a:path w="779145" h="794385">
                <a:moveTo>
                  <a:pt x="778764" y="0"/>
                </a:moveTo>
                <a:lnTo>
                  <a:pt x="674455" y="109480"/>
                </a:lnTo>
                <a:lnTo>
                  <a:pt x="569932" y="217817"/>
                </a:lnTo>
                <a:lnTo>
                  <a:pt x="429864" y="361228"/>
                </a:lnTo>
                <a:lnTo>
                  <a:pt x="217219" y="576186"/>
                </a:lnTo>
                <a:lnTo>
                  <a:pt x="0" y="794004"/>
                </a:lnTo>
                <a:lnTo>
                  <a:pt x="693801" y="794004"/>
                </a:lnTo>
                <a:lnTo>
                  <a:pt x="725025" y="782708"/>
                </a:lnTo>
                <a:lnTo>
                  <a:pt x="752236" y="756793"/>
                </a:lnTo>
                <a:lnTo>
                  <a:pt x="771471" y="728210"/>
                </a:lnTo>
                <a:lnTo>
                  <a:pt x="778764" y="708914"/>
                </a:lnTo>
                <a:lnTo>
                  <a:pt x="778764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8776" y="4337303"/>
            <a:ext cx="192024" cy="192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0243" y="1958339"/>
            <a:ext cx="1293876" cy="1293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0788" y="1723643"/>
            <a:ext cx="9361931" cy="3877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5214" y="401193"/>
            <a:ext cx="33940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具体看</a:t>
            </a:r>
            <a:r>
              <a:rPr spc="5" dirty="0"/>
              <a:t>g</a:t>
            </a:r>
            <a:r>
              <a:rPr dirty="0"/>
              <a:t>o的特点：</a:t>
            </a:r>
          </a:p>
        </p:txBody>
      </p:sp>
      <p:sp>
        <p:nvSpPr>
          <p:cNvPr id="4" name="object 4"/>
          <p:cNvSpPr/>
          <p:nvPr/>
        </p:nvSpPr>
        <p:spPr>
          <a:xfrm>
            <a:off x="9523476" y="4780788"/>
            <a:ext cx="1162812" cy="1176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3956" y="4811267"/>
            <a:ext cx="779145" cy="792480"/>
          </a:xfrm>
          <a:custGeom>
            <a:avLst/>
            <a:gdLst/>
            <a:ahLst/>
            <a:cxnLst/>
            <a:rect l="l" t="t" r="r" b="b"/>
            <a:pathLst>
              <a:path w="779145" h="792479">
                <a:moveTo>
                  <a:pt x="778764" y="0"/>
                </a:moveTo>
                <a:lnTo>
                  <a:pt x="674455" y="109272"/>
                </a:lnTo>
                <a:lnTo>
                  <a:pt x="569932" y="217401"/>
                </a:lnTo>
                <a:lnTo>
                  <a:pt x="429864" y="360535"/>
                </a:lnTo>
                <a:lnTo>
                  <a:pt x="217219" y="575078"/>
                </a:lnTo>
                <a:lnTo>
                  <a:pt x="0" y="792479"/>
                </a:lnTo>
                <a:lnTo>
                  <a:pt x="693801" y="792479"/>
                </a:lnTo>
                <a:lnTo>
                  <a:pt x="725025" y="781204"/>
                </a:lnTo>
                <a:lnTo>
                  <a:pt x="752236" y="755332"/>
                </a:lnTo>
                <a:lnTo>
                  <a:pt x="771471" y="726793"/>
                </a:lnTo>
                <a:lnTo>
                  <a:pt x="778764" y="707516"/>
                </a:lnTo>
                <a:lnTo>
                  <a:pt x="778764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8776" y="5314188"/>
            <a:ext cx="192024" cy="192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0243" y="1958339"/>
            <a:ext cx="1293876" cy="1293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6191" y="4210811"/>
            <a:ext cx="4800600" cy="34925"/>
          </a:xfrm>
          <a:custGeom>
            <a:avLst/>
            <a:gdLst/>
            <a:ahLst/>
            <a:cxnLst/>
            <a:rect l="l" t="t" r="r" b="b"/>
            <a:pathLst>
              <a:path w="4800600" h="34925">
                <a:moveTo>
                  <a:pt x="0" y="0"/>
                </a:moveTo>
                <a:lnTo>
                  <a:pt x="4800600" y="34925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47844" y="3218688"/>
            <a:ext cx="5850636" cy="121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66105" y="3411423"/>
            <a:ext cx="5160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0" dirty="0">
                <a:solidFill>
                  <a:srgbClr val="FFFFFF"/>
                </a:solidFill>
                <a:latin typeface="Arial Narrow"/>
                <a:cs typeface="Arial Narrow"/>
              </a:rPr>
              <a:t>Go</a:t>
            </a:r>
            <a:r>
              <a:rPr sz="4000" b="1" spc="-10" dirty="0">
                <a:solidFill>
                  <a:srgbClr val="FFFFFF"/>
                </a:solidFill>
                <a:latin typeface="微软雅黑"/>
                <a:cs typeface="微软雅黑"/>
              </a:rPr>
              <a:t>游戏服务器框架结构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7135" y="224027"/>
            <a:ext cx="1139952" cy="156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55" y="5306566"/>
            <a:ext cx="1139952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444" y="359511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2016" y="3116579"/>
            <a:ext cx="874776" cy="883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023" y="1005839"/>
            <a:ext cx="1754124" cy="177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3639" y="69189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538" y="2747530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15066" y="0"/>
            <a:ext cx="896835" cy="1031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6980" y="3895991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3888" y="2485275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0500" y="279934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2233" y="311430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0485" y="245771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361" y="5454459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2344" y="3416808"/>
            <a:ext cx="989076" cy="100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2883" y="914400"/>
            <a:ext cx="958596" cy="97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6523" y="5073396"/>
            <a:ext cx="874776" cy="883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3179" y="4571250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3708" y="4377067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2744" y="2014727"/>
            <a:ext cx="873252" cy="885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588752" y="3127248"/>
            <a:ext cx="1400555" cy="1400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614659" y="3153155"/>
            <a:ext cx="1293876" cy="12938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515614" y="401193"/>
            <a:ext cx="46145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go游戏服务器目录结构：</a:t>
            </a:r>
          </a:p>
        </p:txBody>
      </p:sp>
      <p:sp>
        <p:nvSpPr>
          <p:cNvPr id="19" name="object 19"/>
          <p:cNvSpPr/>
          <p:nvPr/>
        </p:nvSpPr>
        <p:spPr>
          <a:xfrm>
            <a:off x="1287780" y="1434083"/>
            <a:ext cx="3028188" cy="50032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3688" y="1459991"/>
            <a:ext cx="2921508" cy="48966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60721" y="1361922"/>
            <a:ext cx="6792595" cy="386715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GlobalVar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全局变量定义，比如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某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个函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执行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间超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过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多久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报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警的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设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定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Logs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存放运行日志的目录，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按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照每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天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保存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成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一个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文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件。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Lua</a:t>
            </a:r>
            <a:r>
              <a:rPr sz="1400" spc="-2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核心处理逻辑，后面会详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细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介绍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NetWork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网络处理逻辑，</a:t>
            </a:r>
            <a:r>
              <a:rPr sz="1400" spc="-3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后面会详细介绍。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Script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脚本目录，全部是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脚本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后面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会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详细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介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绍。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Utils</a:t>
            </a:r>
            <a:r>
              <a:rPr sz="1400" spc="1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功能目录，包含日志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，Redis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数据库处理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，Mysql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据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库处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，定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器，随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机数，时间戳等底层功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能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  <a:p>
            <a:pPr marL="355600" marR="5080" indent="-342900">
              <a:lnSpc>
                <a:spcPct val="150000"/>
              </a:lnSpc>
              <a:spcBef>
                <a:spcPts val="5"/>
              </a:spcBef>
              <a:buAutoNum type="arabicPeriod" startAt="7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Main.go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 入口点，启动服务器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逻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辑，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包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含读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取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命令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参数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读取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本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地配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置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文件，  检查日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志，Redis</a:t>
            </a:r>
            <a:r>
              <a:rPr sz="1400" spc="10" dirty="0">
                <a:solidFill>
                  <a:srgbClr val="FFFFFF"/>
                </a:solidFill>
                <a:latin typeface="微软雅黑"/>
                <a:cs typeface="微软雅黑"/>
              </a:rPr>
              <a:t>连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接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，Mysql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连接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启动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Lua，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启动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游戏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管理器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启动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网络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连接，  主逻辑循环和服务器状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态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监控。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7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Setting.ini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是配置文件</a:t>
            </a:r>
            <a:r>
              <a:rPr sz="1400" spc="-3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定义数据库的地址，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户名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密码等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7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其他都是启动脚本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，bat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是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windows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启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动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脚本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，sh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是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Linux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启动脚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本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898123" y="0"/>
            <a:ext cx="1293875" cy="1293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576573" y="401193"/>
            <a:ext cx="44913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Lua堆栈</a:t>
            </a:r>
            <a:r>
              <a:rPr spc="-80" dirty="0"/>
              <a:t> </a:t>
            </a:r>
            <a:r>
              <a:rPr dirty="0"/>
              <a:t>核心处理逻辑：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760721" y="1361922"/>
            <a:ext cx="6689090" cy="2906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  <a:tab pos="167386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goCallLua.go	go调用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的函数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，go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传递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网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络数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据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包给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lua，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调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热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更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新，  将go的变量传递给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等功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能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  <a:tab pos="164973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luaCallGo.go	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调用go的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函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把要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送的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据传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递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给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go，lua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发起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中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断</a:t>
            </a:r>
            <a:endParaRPr sz="1400">
              <a:latin typeface="微软雅黑"/>
              <a:cs typeface="微软雅黑"/>
            </a:endParaRPr>
          </a:p>
          <a:p>
            <a:pPr marL="355600" marR="93345">
              <a:lnSpc>
                <a:spcPct val="150000"/>
              </a:lnSpc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网络连接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发起绑定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uid，lua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调用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日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志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创建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定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时器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操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作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redis，lua 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操作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mysql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3"/>
              <a:tabLst>
                <a:tab pos="354965" algn="l"/>
                <a:tab pos="355600" algn="l"/>
                <a:tab pos="106362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pb.go	这是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protocol</a:t>
            </a:r>
            <a:r>
              <a:rPr sz="1400" spc="-3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buffer的go处理版本。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3"/>
              <a:tabLst>
                <a:tab pos="354965" algn="l"/>
                <a:tab pos="355600" algn="l"/>
                <a:tab pos="113411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Lua.go	全局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Lua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堆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栈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定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义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初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始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化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绑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定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每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个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连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接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对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应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玩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家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uid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  <a:p>
            <a:pPr marL="355600" marR="127635" indent="-342900">
              <a:lnSpc>
                <a:spcPct val="150000"/>
              </a:lnSpc>
              <a:spcBef>
                <a:spcPts val="5"/>
              </a:spcBef>
              <a:buAutoNum type="arabicPeriod" startAt="3"/>
              <a:tabLst>
                <a:tab pos="354965" algn="l"/>
                <a:tab pos="355600" algn="l"/>
                <a:tab pos="1570355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myServer.go	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处理每个玩家连接的模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块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。包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含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监听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接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收网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络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消息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解析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据包 格式，发送网络消息，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关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闭网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络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连接。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4444" y="1915667"/>
            <a:ext cx="4024883" cy="20162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0351" y="1941576"/>
            <a:ext cx="3918204" cy="19095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98123" y="0"/>
            <a:ext cx="1293875" cy="1293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856990" y="401193"/>
            <a:ext cx="39306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NetWork</a:t>
            </a:r>
            <a:r>
              <a:rPr spc="-65" dirty="0"/>
              <a:t> </a:t>
            </a:r>
            <a:r>
              <a:rPr dirty="0"/>
              <a:t>网络核心：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760721" y="1361922"/>
            <a:ext cx="6614159" cy="290639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Agent.go</a:t>
            </a:r>
            <a:r>
              <a:rPr sz="1400" spc="40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玩家连接的接口定义</a:t>
            </a:r>
            <a:r>
              <a:rPr sz="1400" spc="-5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，包含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Run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Close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Conn.go</a:t>
            </a:r>
            <a:r>
              <a:rPr sz="1400" spc="40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socket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接口的定义，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包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含读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写，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销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毁等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接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口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NetWork.go</a:t>
            </a:r>
            <a:r>
              <a:rPr sz="1400" spc="1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数据包头部格式的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定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义，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包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含合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成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数据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包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头部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解析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据包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头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部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Tcp_client.go</a:t>
            </a:r>
            <a:r>
              <a:rPr sz="1400" spc="1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tcp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协议的客户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端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连接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代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码，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可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以用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来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做客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户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端测试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  <a:tab pos="1567180" algn="l"/>
              </a:tabLst>
            </a:pP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Tcp_conn.go	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定义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socket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连接的网络接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数据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发送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据，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网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络关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闭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等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20" dirty="0">
                <a:solidFill>
                  <a:srgbClr val="FFFFFF"/>
                </a:solidFill>
                <a:latin typeface="微软雅黑"/>
                <a:cs typeface="微软雅黑"/>
              </a:rPr>
              <a:t>Tcp_server.go</a:t>
            </a:r>
            <a:r>
              <a:rPr sz="1400" spc="1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socket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网络服务器的定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义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spc="-3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有网络初始化，启动，循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环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监听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网络连接，如果有新的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网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络连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接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，那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么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创建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连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接，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启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动新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协程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来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不断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异步接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5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收接收网络数据包。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7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Websocket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系列也是同样的原理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4276" y="1575816"/>
            <a:ext cx="3558540" cy="38511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0183" y="1601724"/>
            <a:ext cx="3451860" cy="37444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98123" y="0"/>
            <a:ext cx="1293875" cy="1293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6191" y="4210811"/>
            <a:ext cx="4800600" cy="34925"/>
          </a:xfrm>
          <a:custGeom>
            <a:avLst/>
            <a:gdLst/>
            <a:ahLst/>
            <a:cxnLst/>
            <a:rect l="l" t="t" r="r" b="b"/>
            <a:pathLst>
              <a:path w="4800600" h="34925">
                <a:moveTo>
                  <a:pt x="0" y="0"/>
                </a:moveTo>
                <a:lnTo>
                  <a:pt x="4800600" y="34925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48300" y="3218688"/>
            <a:ext cx="4498848" cy="121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67196" y="3411423"/>
            <a:ext cx="38087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FFFFFF"/>
                </a:solidFill>
                <a:latin typeface="Arial Narrow"/>
                <a:cs typeface="Arial Narrow"/>
              </a:rPr>
              <a:t>Lua</a:t>
            </a:r>
            <a:r>
              <a:rPr sz="4000" b="1" spc="-10" dirty="0">
                <a:solidFill>
                  <a:srgbClr val="FFFFFF"/>
                </a:solidFill>
                <a:latin typeface="微软雅黑"/>
                <a:cs typeface="微软雅黑"/>
              </a:rPr>
              <a:t>脚本框架结构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7135" y="224027"/>
            <a:ext cx="1139952" cy="156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55" y="5306566"/>
            <a:ext cx="1139952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444" y="359511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2016" y="3116579"/>
            <a:ext cx="874776" cy="883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023" y="1005839"/>
            <a:ext cx="1754124" cy="177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3639" y="69189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538" y="2747530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15066" y="0"/>
            <a:ext cx="896835" cy="1031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6980" y="3895991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3888" y="2485275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0500" y="279934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2233" y="311430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0485" y="245771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361" y="5454459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2344" y="3416808"/>
            <a:ext cx="989076" cy="100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2883" y="914400"/>
            <a:ext cx="958596" cy="97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6523" y="5073396"/>
            <a:ext cx="874776" cy="883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3179" y="4571250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3708" y="4377067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2744" y="2014727"/>
            <a:ext cx="873252" cy="885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40923" y="3090672"/>
            <a:ext cx="1254252" cy="1252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539490" y="388696"/>
            <a:ext cx="368807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游戏服务器的特点：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482089" y="1554352"/>
            <a:ext cx="7684134" cy="331851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180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没有</a:t>
            </a:r>
            <a:r>
              <a:rPr sz="1800" spc="-5" dirty="0">
                <a:solidFill>
                  <a:srgbClr val="FFFFFF"/>
                </a:solidFill>
                <a:latin typeface="微软雅黑"/>
                <a:cs typeface="微软雅黑"/>
              </a:rPr>
              <a:t>UI，</a:t>
            </a: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主要是网络、接口、数据处理、逻辑处理，监控，统计等。</a:t>
            </a:r>
            <a:endParaRPr sz="18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1085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关注高并发，同步、异步处理，多线程及线程安全。</a:t>
            </a:r>
            <a:endParaRPr sz="18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对内存的控制力要求比较高，稳定性要求更高。</a:t>
            </a:r>
            <a:endParaRPr sz="18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数据库，尤其是数据库的性能，表结构设计，数据库监控。</a:t>
            </a:r>
            <a:endParaRPr sz="18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网络部分</a:t>
            </a:r>
            <a:r>
              <a:rPr sz="1800" spc="-10" dirty="0">
                <a:solidFill>
                  <a:srgbClr val="FFFFFF"/>
                </a:solidFill>
                <a:latin typeface="微软雅黑"/>
                <a:cs typeface="微软雅黑"/>
              </a:rPr>
              <a:t>，Http，Socket，WebSocket</a:t>
            </a: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8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运维方向，服务器的架设，网络拓扑，数据库，分布式，更新维护成本。</a:t>
            </a:r>
            <a:endParaRPr sz="18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服务器状态的实时监控，日志输出，异常报警</a:t>
            </a:r>
            <a:endParaRPr sz="18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1085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spc="-20" dirty="0">
                <a:solidFill>
                  <a:srgbClr val="FFFFFF"/>
                </a:solidFill>
                <a:latin typeface="微软雅黑"/>
                <a:cs typeface="微软雅黑"/>
              </a:rPr>
              <a:t>Web</a:t>
            </a: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统计后台，数据统计，数据挖掘，数据分析。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565905" y="401193"/>
            <a:ext cx="4514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Script</a:t>
            </a:r>
            <a:r>
              <a:rPr spc="-60" dirty="0"/>
              <a:t> </a:t>
            </a:r>
            <a:r>
              <a:rPr dirty="0"/>
              <a:t>服务器逻辑脚本：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760721" y="981557"/>
            <a:ext cx="6836409" cy="578739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Const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 定义常量，协议编号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，excel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表名定义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  <a:tab pos="960119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CSV	所有csv表格转成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lua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格式</a:t>
            </a:r>
            <a:endParaRPr sz="1400">
              <a:latin typeface="微软雅黑"/>
              <a:cs typeface="微软雅黑"/>
            </a:endParaRPr>
          </a:p>
          <a:p>
            <a:pPr marL="355600" marR="424815" indent="-342900">
              <a:lnSpc>
                <a:spcPct val="15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DataBase</a:t>
            </a:r>
            <a:r>
              <a:rPr sz="1400" spc="1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所有数据库相关的操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作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，包</a:t>
            </a:r>
            <a:r>
              <a:rPr sz="1400" spc="-40" dirty="0">
                <a:solidFill>
                  <a:srgbClr val="FFFFFF"/>
                </a:solidFill>
                <a:latin typeface="微软雅黑"/>
                <a:cs typeface="微软雅黑"/>
              </a:rPr>
              <a:t>括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redis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key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定义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保存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获取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据，  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mysql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的统计信息</a:t>
            </a:r>
            <a:endParaRPr sz="1400">
              <a:latin typeface="微软雅黑"/>
              <a:cs typeface="微软雅黑"/>
            </a:endParaRPr>
          </a:p>
          <a:p>
            <a:pPr marL="355600" marR="5080" indent="-342900">
              <a:lnSpc>
                <a:spcPct val="15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GameCommonLogic</a:t>
            </a:r>
            <a:r>
              <a:rPr sz="1400" spc="4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共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数据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的处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理，包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含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定期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记录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服务器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态，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定时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器触发，  固定时间触发业务逻辑等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GameManager</a:t>
            </a:r>
            <a:r>
              <a:rPr sz="1400" spc="40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游戏管理器，包含服务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器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启动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添加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游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戏类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型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、对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所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有游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戏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类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型进行管理；游戏的类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定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义，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包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含创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对应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桌子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类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型、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释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放桌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子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、玩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进入游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5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戏、玩家登出游戏；玩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的类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定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义，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户的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类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定义。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6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Games</a:t>
            </a:r>
            <a:r>
              <a:rPr sz="1400" spc="40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游戏的核心业务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逻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辑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6"/>
              <a:tabLst>
                <a:tab pos="354965" algn="l"/>
                <a:tab pos="355600" algn="l"/>
              </a:tabLst>
            </a:pP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GlobalVar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全局变量定义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6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HotReload</a:t>
            </a:r>
            <a:r>
              <a:rPr sz="1400" spc="1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热更新文件列表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6"/>
              <a:tabLst>
                <a:tab pos="354965" algn="l"/>
                <a:tab pos="355600" algn="l"/>
                <a:tab pos="1114425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Logger	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日志用函数定义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6"/>
              <a:tabLst>
                <a:tab pos="3556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NetWork</a:t>
            </a:r>
            <a:r>
              <a:rPr sz="1400" spc="1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网络收发数据的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逻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辑处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，核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心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业务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逻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辑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6"/>
              <a:tabLst>
                <a:tab pos="355600" algn="l"/>
                <a:tab pos="122682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Protocol	protocol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buffer文件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6"/>
              <a:tabLst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Utils 常用工具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，json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、打印table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随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机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间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处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理等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6"/>
              <a:tabLst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Main.lua</a:t>
            </a:r>
            <a:r>
              <a:rPr sz="1400" spc="39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程序入口点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6"/>
              <a:tabLst>
                <a:tab pos="3556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Server.lua</a:t>
            </a:r>
            <a:r>
              <a:rPr sz="1400" spc="1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import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其他脚本文件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7155" y="1452370"/>
            <a:ext cx="3540252" cy="53111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3063" y="1478280"/>
            <a:ext cx="3433572" cy="52044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17935" y="0"/>
            <a:ext cx="1252727" cy="12527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89940" y="1954733"/>
            <a:ext cx="43224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Games</a:t>
            </a:r>
            <a:r>
              <a:rPr spc="-85" dirty="0"/>
              <a:t> </a:t>
            </a:r>
            <a:r>
              <a:rPr dirty="0"/>
              <a:t>游戏逻辑脚本</a:t>
            </a:r>
            <a:r>
              <a:rPr spc="5" dirty="0"/>
              <a:t>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90550" y="2642082"/>
            <a:ext cx="4499610" cy="226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305" indent="-342900" algn="just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TB</a:t>
            </a:r>
            <a:r>
              <a:rPr sz="1400" spc="40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推币项目的一些业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务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逻辑，</a:t>
            </a:r>
            <a:r>
              <a:rPr sz="1400" spc="-4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比如大金币逻辑，热 血模式逻辑，翻牌逻辑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牌组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类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型，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小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金币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游戏策 划定义常量，大奖池，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奖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券，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幸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运转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盘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，小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奖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池，库 存，积分，统计相关，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抽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税，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游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戏桌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子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的逻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辑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，老虎 机，老虎机翻倍，轮盘。</a:t>
            </a:r>
            <a:endParaRPr sz="1400">
              <a:latin typeface="微软雅黑"/>
              <a:cs typeface="微软雅黑"/>
            </a:endParaRPr>
          </a:p>
          <a:p>
            <a:pPr marL="355600" indent="-342900" algn="just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56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TBSystem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推币项目的一些系统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功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能，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比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如邮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，跑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马灯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，vip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功能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41135" y="528827"/>
            <a:ext cx="3249167" cy="6021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67044" y="554736"/>
            <a:ext cx="3142488" cy="59146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39271" y="0"/>
            <a:ext cx="1252726" cy="12527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492753" y="401193"/>
            <a:ext cx="46602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Network</a:t>
            </a:r>
            <a:r>
              <a:rPr spc="-65" dirty="0"/>
              <a:t> </a:t>
            </a:r>
            <a:r>
              <a:rPr dirty="0"/>
              <a:t>网络逻辑脚</a:t>
            </a:r>
            <a:r>
              <a:rPr spc="-10" dirty="0"/>
              <a:t>本</a:t>
            </a:r>
            <a:r>
              <a:rPr dirty="0"/>
              <a:t>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42484" y="981557"/>
            <a:ext cx="6943725" cy="354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Network.lua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网络部分的核心，</a:t>
            </a:r>
            <a:r>
              <a:rPr sz="1400" spc="-2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包含发送数据包，接收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据包,</a:t>
            </a:r>
            <a:r>
              <a:rPr sz="1400" spc="-4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接收之后按照主命令 编号和子命令编号进行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相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应的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跳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转，</a:t>
            </a:r>
            <a:r>
              <a:rPr sz="1400" spc="-4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还有主动t玩家，玩家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断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线处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等。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loginServer.lua</a:t>
            </a:r>
            <a:r>
              <a:rPr sz="1400" spc="3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用户登录的处理，没有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账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号就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，uuid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防止重复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  <a:tab pos="1326515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gameHall	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游戏大厅功能，签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，整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点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领取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金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币等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功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能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gameEnter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进入游戏房间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gameSystem</a:t>
            </a:r>
            <a:r>
              <a:rPr sz="1400" spc="40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邮件等系统功能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gameTBBlood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推币热血模式的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网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络协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议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处理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  <a:tab pos="160401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gameTBCard	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推币翻牌的网络协议处理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5"/>
              </a:spcBef>
              <a:buAutoNum type="arabicPeriod"/>
              <a:tabLst>
                <a:tab pos="354965" algn="l"/>
                <a:tab pos="355600" algn="l"/>
                <a:tab pos="159639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gameTBCoin	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推币投币落币网络协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议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处理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gameTBTiger</a:t>
            </a:r>
            <a:r>
              <a:rPr sz="1400" spc="1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推币老虎机网络协议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处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gameTBWheel</a:t>
            </a:r>
            <a:r>
              <a:rPr sz="1400" spc="40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推币轮盘网络协议处理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834628" y="2884932"/>
            <a:ext cx="3259835" cy="2554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60535" y="2910839"/>
            <a:ext cx="3153155" cy="24475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1895" y="1572768"/>
            <a:ext cx="3649979" cy="46969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804" y="1598675"/>
            <a:ext cx="3543300" cy="45902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939271" y="0"/>
            <a:ext cx="1252726" cy="12359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6191" y="4210811"/>
            <a:ext cx="4800600" cy="34925"/>
          </a:xfrm>
          <a:custGeom>
            <a:avLst/>
            <a:gdLst/>
            <a:ahLst/>
            <a:cxnLst/>
            <a:rect l="l" t="t" r="r" b="b"/>
            <a:pathLst>
              <a:path w="4800600" h="34925">
                <a:moveTo>
                  <a:pt x="0" y="0"/>
                </a:moveTo>
                <a:lnTo>
                  <a:pt x="4800600" y="34925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24600" y="3262884"/>
            <a:ext cx="2746248" cy="1173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3878" y="3411423"/>
            <a:ext cx="2055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FFFFFF"/>
                </a:solidFill>
                <a:latin typeface="微软雅黑"/>
                <a:cs typeface="微软雅黑"/>
              </a:rPr>
              <a:t>编码风格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7135" y="224027"/>
            <a:ext cx="1139952" cy="156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55" y="5306566"/>
            <a:ext cx="1139952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444" y="359511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2016" y="3116579"/>
            <a:ext cx="874776" cy="883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023" y="1005839"/>
            <a:ext cx="1754124" cy="177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3639" y="69189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538" y="2747530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15066" y="0"/>
            <a:ext cx="896835" cy="1031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6980" y="3895991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3888" y="2485275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0500" y="279934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2233" y="311430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0485" y="245771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361" y="5454459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2344" y="3416808"/>
            <a:ext cx="989076" cy="100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2883" y="914400"/>
            <a:ext cx="958596" cy="97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6523" y="5073396"/>
            <a:ext cx="874776" cy="883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3179" y="4571250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3708" y="4377067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2744" y="2014727"/>
            <a:ext cx="873252" cy="885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985507" y="389889"/>
            <a:ext cx="205993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编码风格：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545706" y="1181157"/>
            <a:ext cx="4818380" cy="2587625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4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用目录区分大的功能模块</a:t>
            </a:r>
            <a:endParaRPr sz="14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用文件区分业务逻辑</a:t>
            </a:r>
            <a:endParaRPr sz="14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命名要直观，</a:t>
            </a:r>
            <a:r>
              <a:rPr sz="1400" spc="-4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文件头部要写清楚这个文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件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做什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么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用的</a:t>
            </a:r>
            <a:endParaRPr sz="14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文件中几个函数功能类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似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，相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关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的，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放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在一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起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，并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段落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来分割，并写好注释这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段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是做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什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么用的</a:t>
            </a:r>
            <a:endParaRPr sz="14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845"/>
              </a:spcBef>
              <a:buAutoNum type="arabicPeriod" startAt="5"/>
              <a:tabLst>
                <a:tab pos="355600" algn="l"/>
                <a:tab pos="35623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每个函数都有注释，</a:t>
            </a:r>
            <a:r>
              <a:rPr sz="1400" spc="-5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函数名字首字母大写</a:t>
            </a:r>
            <a:endParaRPr sz="14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840"/>
              </a:spcBef>
              <a:buAutoNum type="arabicPeriod" startAt="5"/>
              <a:tabLst>
                <a:tab pos="355600" algn="l"/>
                <a:tab pos="35623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每个函数里面的子段落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要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有注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释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，局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部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变量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首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字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母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小写</a:t>
            </a:r>
            <a:endParaRPr sz="1400">
              <a:latin typeface="微软雅黑"/>
              <a:cs typeface="微软雅黑"/>
            </a:endParaRPr>
          </a:p>
          <a:p>
            <a:pPr marL="355600" indent="-343535">
              <a:lnSpc>
                <a:spcPct val="100000"/>
              </a:lnSpc>
              <a:spcBef>
                <a:spcPts val="840"/>
              </a:spcBef>
              <a:buAutoNum type="arabicPeriod" startAt="5"/>
              <a:tabLst>
                <a:tab pos="355600" algn="l"/>
                <a:tab pos="35623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配代码说明书，写清楚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大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概的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结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构，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注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意事项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6102095" cy="6857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6021324" cy="68579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6191" y="4210811"/>
            <a:ext cx="4800600" cy="34925"/>
          </a:xfrm>
          <a:custGeom>
            <a:avLst/>
            <a:gdLst/>
            <a:ahLst/>
            <a:cxnLst/>
            <a:rect l="l" t="t" r="r" b="b"/>
            <a:pathLst>
              <a:path w="4800600" h="34925">
                <a:moveTo>
                  <a:pt x="0" y="0"/>
                </a:moveTo>
                <a:lnTo>
                  <a:pt x="4800600" y="34925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64479" y="3218688"/>
            <a:ext cx="4666487" cy="121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83377" y="3411423"/>
            <a:ext cx="3976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65" dirty="0">
                <a:solidFill>
                  <a:srgbClr val="FFFFFF"/>
                </a:solidFill>
                <a:latin typeface="Arial Narrow"/>
                <a:cs typeface="Arial Narrow"/>
              </a:rPr>
              <a:t>Web</a:t>
            </a:r>
            <a:r>
              <a:rPr sz="4000" b="1" spc="-10" dirty="0">
                <a:solidFill>
                  <a:srgbClr val="FFFFFF"/>
                </a:solidFill>
                <a:latin typeface="微软雅黑"/>
                <a:cs typeface="微软雅黑"/>
              </a:rPr>
              <a:t>统计后台模板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7135" y="224027"/>
            <a:ext cx="1139952" cy="156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55" y="5306566"/>
            <a:ext cx="1139952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444" y="359511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2016" y="3116579"/>
            <a:ext cx="874776" cy="883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023" y="1005839"/>
            <a:ext cx="1754124" cy="177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3639" y="69189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538" y="2747530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15066" y="0"/>
            <a:ext cx="896835" cy="1031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6980" y="3895991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3888" y="2485275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0500" y="279934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2233" y="311430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0485" y="245771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361" y="5454459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2344" y="3416808"/>
            <a:ext cx="989076" cy="100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2883" y="914400"/>
            <a:ext cx="958596" cy="97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6523" y="5073396"/>
            <a:ext cx="874776" cy="883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3179" y="4571250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3708" y="4377067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2744" y="2014727"/>
            <a:ext cx="873252" cy="885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314690" y="389889"/>
            <a:ext cx="21412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W</a:t>
            </a:r>
            <a:r>
              <a:rPr spc="-5" dirty="0"/>
              <a:t>eb</a:t>
            </a:r>
            <a:r>
              <a:rPr dirty="0"/>
              <a:t>后端：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14666" y="1181157"/>
            <a:ext cx="4057015" cy="1626870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后端采用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JavaScript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语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言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，Node.js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Express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框架开发</a:t>
            </a:r>
            <a:endParaRPr sz="1400">
              <a:latin typeface="微软雅黑"/>
              <a:cs typeface="微软雅黑"/>
            </a:endParaRPr>
          </a:p>
          <a:p>
            <a:pPr marL="355600" marR="5080" indent="-342900">
              <a:lnSpc>
                <a:spcPct val="150000"/>
              </a:lnSpc>
              <a:buAutoNum type="arabicPeriod" startAt="2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后端只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做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网络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收发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，数据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库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操作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，返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回结果。 所以语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言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无所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谓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，Python,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微软雅黑"/>
                <a:cs typeface="微软雅黑"/>
              </a:rPr>
              <a:t>PHP,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Ruby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都可以。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目录结构：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57566" y="2782671"/>
            <a:ext cx="839469" cy="9855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21272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app.js</a:t>
            </a:r>
            <a:endParaRPr sz="1400">
              <a:latin typeface="微软雅黑"/>
              <a:cs typeface="微软雅黑"/>
            </a:endParaRPr>
          </a:p>
          <a:p>
            <a:pPr marL="212090" indent="-20002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21272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sz="1400" spc="-20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ou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es</a:t>
            </a:r>
            <a:endParaRPr sz="1400">
              <a:latin typeface="微软雅黑"/>
              <a:cs typeface="微软雅黑"/>
            </a:endParaRPr>
          </a:p>
          <a:p>
            <a:pPr marL="212090" indent="-20002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212725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/action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14892" y="2782671"/>
            <a:ext cx="2164080" cy="9855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94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设定路由</a:t>
            </a:r>
            <a:endParaRPr sz="1400">
              <a:latin typeface="微软雅黑"/>
              <a:cs typeface="微软雅黑"/>
            </a:endParaRPr>
          </a:p>
          <a:p>
            <a:pPr marL="12700" marR="5080" indent="13335">
              <a:lnSpc>
                <a:spcPct val="150000"/>
              </a:lnSpc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定义具体路由绑定的函数 数据库操作函数的具体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实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现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7408164" cy="6857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7327392" cy="6857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78723" y="4046220"/>
            <a:ext cx="2897124" cy="10012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04631" y="4072128"/>
            <a:ext cx="2790444" cy="894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052307" y="389889"/>
            <a:ext cx="29546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Web</a:t>
            </a:r>
            <a:r>
              <a:rPr dirty="0"/>
              <a:t>前端简介：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045577" y="1181157"/>
            <a:ext cx="3458210" cy="4507865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前端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JQuery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已经淘汰了，现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在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主流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响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应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式框架是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React,</a:t>
            </a:r>
            <a:r>
              <a:rPr sz="1400" spc="-3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微软雅黑"/>
                <a:cs typeface="微软雅黑"/>
              </a:rPr>
              <a:t>Angular,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微软雅黑"/>
                <a:cs typeface="微软雅黑"/>
              </a:rPr>
              <a:t>Vue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我使用</a:t>
            </a:r>
            <a:r>
              <a:rPr sz="1400" spc="-25" dirty="0">
                <a:solidFill>
                  <a:srgbClr val="FFFFFF"/>
                </a:solidFill>
                <a:latin typeface="微软雅黑"/>
                <a:cs typeface="微软雅黑"/>
              </a:rPr>
              <a:t>Vue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全家桶，因为很简单。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src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目录结构：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  <a:tabLst>
                <a:tab pos="848994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/api	action连接后端请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求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,</a:t>
            </a:r>
            <a:r>
              <a:rPr sz="1400" spc="-9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通过这里去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5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后端申请数据库的数据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/components</a:t>
            </a:r>
            <a:r>
              <a:rPr sz="1400" spc="-2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自定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义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组件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/router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 路由设定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  <a:tabLst>
                <a:tab pos="1016000" algn="l"/>
              </a:tabLst>
            </a:pP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/store	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model数据层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  <a:tabLst>
                <a:tab pos="995044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/utils	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增加一个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axios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拦截器中间件</a:t>
            </a:r>
            <a:endParaRPr sz="1400">
              <a:latin typeface="微软雅黑"/>
              <a:cs typeface="微软雅黑"/>
            </a:endParaRPr>
          </a:p>
          <a:p>
            <a:pPr marL="355600" marR="36830">
              <a:lnSpc>
                <a:spcPct val="150000"/>
              </a:lnSpc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/views</a:t>
            </a:r>
            <a:r>
              <a:rPr sz="1400" spc="39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各个页面,</a:t>
            </a:r>
            <a:r>
              <a:rPr sz="1400" spc="-3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这里是主要的页面展 示代码区，一般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vue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文件上半部分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是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类</a:t>
            </a:r>
            <a:endParaRPr sz="1400">
              <a:latin typeface="微软雅黑"/>
              <a:cs typeface="微软雅黑"/>
            </a:endParaRPr>
          </a:p>
          <a:p>
            <a:pPr marL="355600" marR="29209">
              <a:lnSpc>
                <a:spcPct val="150000"/>
              </a:lnSpc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似html的模板语言，</a:t>
            </a:r>
            <a:r>
              <a:rPr sz="1400" spc="-7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下半部分写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js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的代 码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7889749" cy="6857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7808976" cy="68458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21211" y="0"/>
            <a:ext cx="970788" cy="1100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47119" y="0"/>
            <a:ext cx="944879" cy="10195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249539" y="389889"/>
            <a:ext cx="3040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V</a:t>
            </a:r>
            <a:r>
              <a:rPr spc="-5" dirty="0"/>
              <a:t>ue</a:t>
            </a:r>
            <a:r>
              <a:rPr dirty="0"/>
              <a:t>文件组成</a:t>
            </a:r>
            <a:r>
              <a:rPr spc="5" dirty="0"/>
              <a:t>1</a:t>
            </a:r>
            <a:r>
              <a:rPr dirty="0"/>
              <a:t>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084566" y="1181157"/>
            <a:ext cx="3433445" cy="1947545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945"/>
              </a:spcBef>
              <a:buAutoNum type="arabicPeriod"/>
              <a:tabLst>
                <a:tab pos="355600" algn="l"/>
              </a:tabLst>
            </a:pPr>
            <a:r>
              <a:rPr sz="1400" spc="-25" dirty="0">
                <a:solidFill>
                  <a:srgbClr val="FFFFFF"/>
                </a:solidFill>
                <a:latin typeface="微软雅黑"/>
                <a:cs typeface="微软雅黑"/>
              </a:rPr>
              <a:t>Vue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文件的上面部分是界面部分</a:t>
            </a:r>
            <a:endParaRPr sz="1400">
              <a:latin typeface="微软雅黑"/>
              <a:cs typeface="微软雅黑"/>
            </a:endParaRPr>
          </a:p>
          <a:p>
            <a:pPr marL="355600" marR="5080" indent="-342900" algn="just">
              <a:lnSpc>
                <a:spcPct val="150000"/>
              </a:lnSpc>
              <a:buAutoNum type="arabicPeriod"/>
              <a:tabLst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界面部分代码非常类似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html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语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言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，界面 控件采用开源的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Element</a:t>
            </a:r>
            <a:r>
              <a:rPr sz="1400" spc="-4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UI，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各种控件 非常丰富。</a:t>
            </a:r>
            <a:endParaRPr sz="1400">
              <a:latin typeface="微软雅黑"/>
              <a:cs typeface="微软雅黑"/>
            </a:endParaRPr>
          </a:p>
          <a:p>
            <a:pPr marL="355600" indent="-342900" algn="just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https://cn.vuejs.org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微软雅黑"/>
                <a:cs typeface="微软雅黑"/>
              </a:rPr>
              <a:t>https://element.eleme.cn/#/zh-CN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8084820" cy="59192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8004048" cy="5838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33404" y="0"/>
            <a:ext cx="958596" cy="1100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59311" y="0"/>
            <a:ext cx="932687" cy="10195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56904" y="3415284"/>
            <a:ext cx="2182368" cy="6598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82811" y="3441191"/>
            <a:ext cx="2075688" cy="5532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5333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V</a:t>
            </a:r>
            <a:r>
              <a:rPr spc="-5" dirty="0"/>
              <a:t>ue</a:t>
            </a:r>
            <a:r>
              <a:rPr dirty="0"/>
              <a:t>文件组成</a:t>
            </a:r>
            <a:r>
              <a:rPr spc="5" dirty="0"/>
              <a:t>2</a:t>
            </a:r>
            <a:r>
              <a:rPr dirty="0"/>
              <a:t>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760844" y="1056233"/>
            <a:ext cx="4992370" cy="98615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25" dirty="0">
                <a:solidFill>
                  <a:srgbClr val="FFFFFF"/>
                </a:solidFill>
                <a:latin typeface="微软雅黑"/>
                <a:cs typeface="微软雅黑"/>
              </a:rPr>
              <a:t>Vue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文件的中间部分是JS代码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JS代码主要是逻辑的实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现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面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数据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源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的绑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定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，数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据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源的变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动，各种函数的实现，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按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钮事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件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225783" y="0"/>
            <a:ext cx="966216" cy="11079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51692" y="0"/>
            <a:ext cx="940307" cy="1027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5963412" cy="6857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5882640" cy="68564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14004" y="2415539"/>
            <a:ext cx="1499616" cy="15011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39911" y="2441448"/>
            <a:ext cx="1392936" cy="1394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6191" y="4210811"/>
            <a:ext cx="4800600" cy="34925"/>
          </a:xfrm>
          <a:custGeom>
            <a:avLst/>
            <a:gdLst/>
            <a:ahLst/>
            <a:cxnLst/>
            <a:rect l="l" t="t" r="r" b="b"/>
            <a:pathLst>
              <a:path w="4800600" h="34925">
                <a:moveTo>
                  <a:pt x="0" y="0"/>
                </a:moveTo>
                <a:lnTo>
                  <a:pt x="4800600" y="34925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72328" y="3253740"/>
            <a:ext cx="4268724" cy="1173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2114" y="3402025"/>
            <a:ext cx="3578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微软雅黑"/>
                <a:cs typeface="微软雅黑"/>
              </a:rPr>
              <a:t>编</a:t>
            </a:r>
            <a:r>
              <a:rPr sz="4000" b="1" spc="-10" dirty="0">
                <a:solidFill>
                  <a:srgbClr val="FFFFFF"/>
                </a:solidFill>
                <a:latin typeface="微软雅黑"/>
                <a:cs typeface="微软雅黑"/>
              </a:rPr>
              <a:t>程语言的选择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7135" y="224027"/>
            <a:ext cx="1139952" cy="156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55" y="5306566"/>
            <a:ext cx="1139952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444" y="359511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2016" y="3116579"/>
            <a:ext cx="874776" cy="883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023" y="1005839"/>
            <a:ext cx="1754124" cy="177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3639" y="69189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538" y="2747530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15066" y="0"/>
            <a:ext cx="896835" cy="1031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6980" y="3895991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3888" y="2485275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0500" y="279934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2233" y="311430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0485" y="245771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361" y="5454459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2344" y="3416808"/>
            <a:ext cx="989076" cy="100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2883" y="914400"/>
            <a:ext cx="958596" cy="97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6523" y="5073396"/>
            <a:ext cx="874776" cy="883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3179" y="4571250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3708" y="4377067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2744" y="2014727"/>
            <a:ext cx="873252" cy="885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5333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V</a:t>
            </a:r>
            <a:r>
              <a:rPr spc="-5" dirty="0"/>
              <a:t>ue</a:t>
            </a:r>
            <a:r>
              <a:rPr dirty="0"/>
              <a:t>文件组成</a:t>
            </a:r>
            <a:r>
              <a:rPr spc="5" dirty="0"/>
              <a:t>3</a:t>
            </a:r>
            <a:r>
              <a:rPr dirty="0"/>
              <a:t>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760844" y="1056233"/>
            <a:ext cx="4966335" cy="98615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25" dirty="0">
                <a:solidFill>
                  <a:srgbClr val="FFFFFF"/>
                </a:solidFill>
                <a:latin typeface="微软雅黑"/>
                <a:cs typeface="微软雅黑"/>
              </a:rPr>
              <a:t>Vue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文件的下面部分是CSS</a:t>
            </a:r>
            <a:endParaRPr sz="1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CSS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就是页面的样式和布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局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代码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这里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可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以很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方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便的</a:t>
            </a:r>
            <a:r>
              <a:rPr sz="1400" spc="-15" dirty="0">
                <a:solidFill>
                  <a:srgbClr val="FFFFFF"/>
                </a:solidFill>
                <a:latin typeface="微软雅黑"/>
                <a:cs typeface="微软雅黑"/>
              </a:rPr>
              <a:t>控</a:t>
            </a: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制显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</a:pP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示细节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225783" y="0"/>
            <a:ext cx="966216" cy="11079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51692" y="0"/>
            <a:ext cx="940307" cy="1027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6687311" cy="6857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50452" y="3112007"/>
            <a:ext cx="1178052" cy="1176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6191" y="4210811"/>
            <a:ext cx="4800600" cy="34925"/>
          </a:xfrm>
          <a:custGeom>
            <a:avLst/>
            <a:gdLst/>
            <a:ahLst/>
            <a:cxnLst/>
            <a:rect l="l" t="t" r="r" b="b"/>
            <a:pathLst>
              <a:path w="4800600" h="34925">
                <a:moveTo>
                  <a:pt x="0" y="0"/>
                </a:moveTo>
                <a:lnTo>
                  <a:pt x="4800600" y="34925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71971" y="3218688"/>
            <a:ext cx="3651504" cy="121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90869" y="3411423"/>
            <a:ext cx="2961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65" dirty="0">
                <a:solidFill>
                  <a:srgbClr val="FFFFFF"/>
                </a:solidFill>
                <a:latin typeface="Arial Narrow"/>
                <a:cs typeface="Arial Narrow"/>
              </a:rPr>
              <a:t>We</a:t>
            </a:r>
            <a:r>
              <a:rPr sz="4000" b="1" spc="60" dirty="0">
                <a:solidFill>
                  <a:srgbClr val="FFFFFF"/>
                </a:solidFill>
                <a:latin typeface="Arial Narrow"/>
                <a:cs typeface="Arial Narrow"/>
              </a:rPr>
              <a:t>b</a:t>
            </a:r>
            <a:r>
              <a:rPr sz="4000" b="1" spc="-10" dirty="0">
                <a:solidFill>
                  <a:srgbClr val="FFFFFF"/>
                </a:solidFill>
                <a:latin typeface="微软雅黑"/>
                <a:cs typeface="微软雅黑"/>
              </a:rPr>
              <a:t>统计后台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7135" y="224027"/>
            <a:ext cx="1139952" cy="156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55" y="5306566"/>
            <a:ext cx="1139952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444" y="359511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2016" y="3116579"/>
            <a:ext cx="874776" cy="883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023" y="1005839"/>
            <a:ext cx="1754124" cy="177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3639" y="691895"/>
            <a:ext cx="17526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538" y="2747530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15066" y="0"/>
            <a:ext cx="896835" cy="1031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6980" y="3895991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3888" y="2485275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0500" y="279934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2233" y="311430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0485" y="2457716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361" y="5454459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2344" y="3416808"/>
            <a:ext cx="989076" cy="100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2883" y="914400"/>
            <a:ext cx="958596" cy="97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6523" y="5073396"/>
            <a:ext cx="874776" cy="883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3179" y="4571250"/>
            <a:ext cx="632040" cy="628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3708" y="4377067"/>
            <a:ext cx="1058938" cy="10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2744" y="2014727"/>
            <a:ext cx="873252" cy="885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6624" y="3421634"/>
            <a:ext cx="1261503" cy="1364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4539" y="2307335"/>
            <a:ext cx="2650236" cy="2651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2035" y="2593848"/>
            <a:ext cx="3035808" cy="2281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6282" y="2376677"/>
            <a:ext cx="1787652" cy="178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6282" y="2376677"/>
            <a:ext cx="1788160" cy="1788160"/>
          </a:xfrm>
          <a:custGeom>
            <a:avLst/>
            <a:gdLst/>
            <a:ahLst/>
            <a:cxnLst/>
            <a:rect l="l" t="t" r="r" b="b"/>
            <a:pathLst>
              <a:path w="1788160" h="1788160">
                <a:moveTo>
                  <a:pt x="0" y="297942"/>
                </a:moveTo>
                <a:lnTo>
                  <a:pt x="3898" y="249603"/>
                </a:lnTo>
                <a:lnTo>
                  <a:pt x="15185" y="203752"/>
                </a:lnTo>
                <a:lnTo>
                  <a:pt x="33247" y="161001"/>
                </a:lnTo>
                <a:lnTo>
                  <a:pt x="57473" y="121962"/>
                </a:lnTo>
                <a:lnTo>
                  <a:pt x="87249" y="87249"/>
                </a:lnTo>
                <a:lnTo>
                  <a:pt x="121962" y="57473"/>
                </a:lnTo>
                <a:lnTo>
                  <a:pt x="161001" y="33247"/>
                </a:lnTo>
                <a:lnTo>
                  <a:pt x="203752" y="15185"/>
                </a:lnTo>
                <a:lnTo>
                  <a:pt x="249603" y="3898"/>
                </a:lnTo>
                <a:lnTo>
                  <a:pt x="297942" y="0"/>
                </a:lnTo>
                <a:lnTo>
                  <a:pt x="1489709" y="0"/>
                </a:lnTo>
                <a:lnTo>
                  <a:pt x="1538048" y="3898"/>
                </a:lnTo>
                <a:lnTo>
                  <a:pt x="1583899" y="15185"/>
                </a:lnTo>
                <a:lnTo>
                  <a:pt x="1626650" y="33247"/>
                </a:lnTo>
                <a:lnTo>
                  <a:pt x="1665689" y="57473"/>
                </a:lnTo>
                <a:lnTo>
                  <a:pt x="1700403" y="87248"/>
                </a:lnTo>
                <a:lnTo>
                  <a:pt x="1730178" y="121962"/>
                </a:lnTo>
                <a:lnTo>
                  <a:pt x="1754404" y="161001"/>
                </a:lnTo>
                <a:lnTo>
                  <a:pt x="1772466" y="203752"/>
                </a:lnTo>
                <a:lnTo>
                  <a:pt x="1783753" y="249603"/>
                </a:lnTo>
                <a:lnTo>
                  <a:pt x="1787652" y="297942"/>
                </a:lnTo>
                <a:lnTo>
                  <a:pt x="1787652" y="1489710"/>
                </a:lnTo>
                <a:lnTo>
                  <a:pt x="1783753" y="1538048"/>
                </a:lnTo>
                <a:lnTo>
                  <a:pt x="1772466" y="1583899"/>
                </a:lnTo>
                <a:lnTo>
                  <a:pt x="1754404" y="1626650"/>
                </a:lnTo>
                <a:lnTo>
                  <a:pt x="1730178" y="1665689"/>
                </a:lnTo>
                <a:lnTo>
                  <a:pt x="1700403" y="1700403"/>
                </a:lnTo>
                <a:lnTo>
                  <a:pt x="1665689" y="1730178"/>
                </a:lnTo>
                <a:lnTo>
                  <a:pt x="1626650" y="1754404"/>
                </a:lnTo>
                <a:lnTo>
                  <a:pt x="1583899" y="1772466"/>
                </a:lnTo>
                <a:lnTo>
                  <a:pt x="1538048" y="1783753"/>
                </a:lnTo>
                <a:lnTo>
                  <a:pt x="1489709" y="1787652"/>
                </a:lnTo>
                <a:lnTo>
                  <a:pt x="297942" y="1787652"/>
                </a:lnTo>
                <a:lnTo>
                  <a:pt x="249603" y="1783753"/>
                </a:lnTo>
                <a:lnTo>
                  <a:pt x="203752" y="1772466"/>
                </a:lnTo>
                <a:lnTo>
                  <a:pt x="161001" y="1754404"/>
                </a:lnTo>
                <a:lnTo>
                  <a:pt x="121962" y="1730178"/>
                </a:lnTo>
                <a:lnTo>
                  <a:pt x="87248" y="1700403"/>
                </a:lnTo>
                <a:lnTo>
                  <a:pt x="57473" y="1665689"/>
                </a:lnTo>
                <a:lnTo>
                  <a:pt x="33247" y="1626650"/>
                </a:lnTo>
                <a:lnTo>
                  <a:pt x="15185" y="1583899"/>
                </a:lnTo>
                <a:lnTo>
                  <a:pt x="3898" y="1538048"/>
                </a:lnTo>
                <a:lnTo>
                  <a:pt x="0" y="1489710"/>
                </a:lnTo>
                <a:lnTo>
                  <a:pt x="0" y="297942"/>
                </a:lnTo>
                <a:close/>
              </a:path>
            </a:pathLst>
          </a:custGeom>
          <a:ln w="228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2188" y="1028700"/>
            <a:ext cx="864108" cy="86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35423" y="1002791"/>
            <a:ext cx="896112" cy="103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04765" y="1081277"/>
            <a:ext cx="652272" cy="652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04765" y="1081277"/>
            <a:ext cx="652780" cy="652780"/>
          </a:xfrm>
          <a:custGeom>
            <a:avLst/>
            <a:gdLst/>
            <a:ahLst/>
            <a:cxnLst/>
            <a:rect l="l" t="t" r="r" b="b"/>
            <a:pathLst>
              <a:path w="652779" h="652780">
                <a:moveTo>
                  <a:pt x="0" y="326136"/>
                </a:moveTo>
                <a:lnTo>
                  <a:pt x="3536" y="277949"/>
                </a:lnTo>
                <a:lnTo>
                  <a:pt x="13811" y="231956"/>
                </a:lnTo>
                <a:lnTo>
                  <a:pt x="30317" y="188659"/>
                </a:lnTo>
                <a:lnTo>
                  <a:pt x="52551" y="148566"/>
                </a:lnTo>
                <a:lnTo>
                  <a:pt x="80007" y="112180"/>
                </a:lnTo>
                <a:lnTo>
                  <a:pt x="112180" y="80007"/>
                </a:lnTo>
                <a:lnTo>
                  <a:pt x="148566" y="52551"/>
                </a:lnTo>
                <a:lnTo>
                  <a:pt x="188659" y="30317"/>
                </a:lnTo>
                <a:lnTo>
                  <a:pt x="231956" y="13811"/>
                </a:lnTo>
                <a:lnTo>
                  <a:pt x="277949" y="3536"/>
                </a:lnTo>
                <a:lnTo>
                  <a:pt x="326136" y="0"/>
                </a:lnTo>
                <a:lnTo>
                  <a:pt x="374322" y="3536"/>
                </a:lnTo>
                <a:lnTo>
                  <a:pt x="420315" y="13811"/>
                </a:lnTo>
                <a:lnTo>
                  <a:pt x="463612" y="30317"/>
                </a:lnTo>
                <a:lnTo>
                  <a:pt x="503705" y="52551"/>
                </a:lnTo>
                <a:lnTo>
                  <a:pt x="540091" y="80007"/>
                </a:lnTo>
                <a:lnTo>
                  <a:pt x="572264" y="112180"/>
                </a:lnTo>
                <a:lnTo>
                  <a:pt x="599720" y="148566"/>
                </a:lnTo>
                <a:lnTo>
                  <a:pt x="621954" y="188659"/>
                </a:lnTo>
                <a:lnTo>
                  <a:pt x="638460" y="231956"/>
                </a:lnTo>
                <a:lnTo>
                  <a:pt x="648735" y="277949"/>
                </a:lnTo>
                <a:lnTo>
                  <a:pt x="652272" y="326136"/>
                </a:lnTo>
                <a:lnTo>
                  <a:pt x="648735" y="374322"/>
                </a:lnTo>
                <a:lnTo>
                  <a:pt x="638460" y="420315"/>
                </a:lnTo>
                <a:lnTo>
                  <a:pt x="621954" y="463612"/>
                </a:lnTo>
                <a:lnTo>
                  <a:pt x="599720" y="503705"/>
                </a:lnTo>
                <a:lnTo>
                  <a:pt x="572264" y="540091"/>
                </a:lnTo>
                <a:lnTo>
                  <a:pt x="540091" y="572264"/>
                </a:lnTo>
                <a:lnTo>
                  <a:pt x="503705" y="599720"/>
                </a:lnTo>
                <a:lnTo>
                  <a:pt x="463612" y="621954"/>
                </a:lnTo>
                <a:lnTo>
                  <a:pt x="420315" y="638460"/>
                </a:lnTo>
                <a:lnTo>
                  <a:pt x="374322" y="648735"/>
                </a:lnTo>
                <a:lnTo>
                  <a:pt x="326136" y="652272"/>
                </a:lnTo>
                <a:lnTo>
                  <a:pt x="277949" y="648735"/>
                </a:lnTo>
                <a:lnTo>
                  <a:pt x="231956" y="638460"/>
                </a:lnTo>
                <a:lnTo>
                  <a:pt x="188659" y="621954"/>
                </a:lnTo>
                <a:lnTo>
                  <a:pt x="148566" y="599720"/>
                </a:lnTo>
                <a:lnTo>
                  <a:pt x="112180" y="572264"/>
                </a:lnTo>
                <a:lnTo>
                  <a:pt x="80007" y="540091"/>
                </a:lnTo>
                <a:lnTo>
                  <a:pt x="52551" y="503705"/>
                </a:lnTo>
                <a:lnTo>
                  <a:pt x="30317" y="463612"/>
                </a:lnTo>
                <a:lnTo>
                  <a:pt x="13811" y="420315"/>
                </a:lnTo>
                <a:lnTo>
                  <a:pt x="3536" y="374322"/>
                </a:lnTo>
                <a:lnTo>
                  <a:pt x="0" y="326136"/>
                </a:lnTo>
                <a:close/>
              </a:path>
            </a:pathLst>
          </a:custGeom>
          <a:ln w="2895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79491" y="1844039"/>
            <a:ext cx="864108" cy="86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62728" y="1818132"/>
            <a:ext cx="896112" cy="1036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2070" y="1896617"/>
            <a:ext cx="652271" cy="6522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32070" y="1896617"/>
            <a:ext cx="652780" cy="652780"/>
          </a:xfrm>
          <a:custGeom>
            <a:avLst/>
            <a:gdLst/>
            <a:ahLst/>
            <a:cxnLst/>
            <a:rect l="l" t="t" r="r" b="b"/>
            <a:pathLst>
              <a:path w="652779" h="652780">
                <a:moveTo>
                  <a:pt x="0" y="326136"/>
                </a:moveTo>
                <a:lnTo>
                  <a:pt x="3536" y="277949"/>
                </a:lnTo>
                <a:lnTo>
                  <a:pt x="13811" y="231956"/>
                </a:lnTo>
                <a:lnTo>
                  <a:pt x="30317" y="188659"/>
                </a:lnTo>
                <a:lnTo>
                  <a:pt x="52551" y="148566"/>
                </a:lnTo>
                <a:lnTo>
                  <a:pt x="80007" y="112180"/>
                </a:lnTo>
                <a:lnTo>
                  <a:pt x="112180" y="80007"/>
                </a:lnTo>
                <a:lnTo>
                  <a:pt x="148566" y="52551"/>
                </a:lnTo>
                <a:lnTo>
                  <a:pt x="188659" y="30317"/>
                </a:lnTo>
                <a:lnTo>
                  <a:pt x="231956" y="13811"/>
                </a:lnTo>
                <a:lnTo>
                  <a:pt x="277949" y="3536"/>
                </a:lnTo>
                <a:lnTo>
                  <a:pt x="326135" y="0"/>
                </a:lnTo>
                <a:lnTo>
                  <a:pt x="374322" y="3536"/>
                </a:lnTo>
                <a:lnTo>
                  <a:pt x="420315" y="13811"/>
                </a:lnTo>
                <a:lnTo>
                  <a:pt x="463612" y="30317"/>
                </a:lnTo>
                <a:lnTo>
                  <a:pt x="503705" y="52551"/>
                </a:lnTo>
                <a:lnTo>
                  <a:pt x="540091" y="80007"/>
                </a:lnTo>
                <a:lnTo>
                  <a:pt x="572264" y="112180"/>
                </a:lnTo>
                <a:lnTo>
                  <a:pt x="599720" y="148566"/>
                </a:lnTo>
                <a:lnTo>
                  <a:pt x="621954" y="188659"/>
                </a:lnTo>
                <a:lnTo>
                  <a:pt x="638460" y="231956"/>
                </a:lnTo>
                <a:lnTo>
                  <a:pt x="648735" y="277949"/>
                </a:lnTo>
                <a:lnTo>
                  <a:pt x="652271" y="326136"/>
                </a:lnTo>
                <a:lnTo>
                  <a:pt x="648735" y="374322"/>
                </a:lnTo>
                <a:lnTo>
                  <a:pt x="638460" y="420315"/>
                </a:lnTo>
                <a:lnTo>
                  <a:pt x="621954" y="463612"/>
                </a:lnTo>
                <a:lnTo>
                  <a:pt x="599720" y="503705"/>
                </a:lnTo>
                <a:lnTo>
                  <a:pt x="572264" y="540091"/>
                </a:lnTo>
                <a:lnTo>
                  <a:pt x="540091" y="572264"/>
                </a:lnTo>
                <a:lnTo>
                  <a:pt x="503705" y="599720"/>
                </a:lnTo>
                <a:lnTo>
                  <a:pt x="463612" y="621954"/>
                </a:lnTo>
                <a:lnTo>
                  <a:pt x="420315" y="638460"/>
                </a:lnTo>
                <a:lnTo>
                  <a:pt x="374322" y="648735"/>
                </a:lnTo>
                <a:lnTo>
                  <a:pt x="326135" y="652272"/>
                </a:lnTo>
                <a:lnTo>
                  <a:pt x="277949" y="648735"/>
                </a:lnTo>
                <a:lnTo>
                  <a:pt x="231956" y="638460"/>
                </a:lnTo>
                <a:lnTo>
                  <a:pt x="188659" y="621954"/>
                </a:lnTo>
                <a:lnTo>
                  <a:pt x="148566" y="599720"/>
                </a:lnTo>
                <a:lnTo>
                  <a:pt x="112180" y="572264"/>
                </a:lnTo>
                <a:lnTo>
                  <a:pt x="80007" y="540091"/>
                </a:lnTo>
                <a:lnTo>
                  <a:pt x="52551" y="503705"/>
                </a:lnTo>
                <a:lnTo>
                  <a:pt x="30317" y="463612"/>
                </a:lnTo>
                <a:lnTo>
                  <a:pt x="13811" y="420315"/>
                </a:lnTo>
                <a:lnTo>
                  <a:pt x="3536" y="374322"/>
                </a:lnTo>
                <a:lnTo>
                  <a:pt x="0" y="326136"/>
                </a:lnTo>
                <a:close/>
              </a:path>
            </a:pathLst>
          </a:custGeom>
          <a:ln w="2895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02935" y="2915411"/>
            <a:ext cx="865632" cy="8641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7696" y="2889504"/>
            <a:ext cx="896112" cy="1036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55514" y="2967989"/>
            <a:ext cx="653796" cy="6522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5514" y="2967989"/>
            <a:ext cx="654050" cy="652780"/>
          </a:xfrm>
          <a:custGeom>
            <a:avLst/>
            <a:gdLst/>
            <a:ahLst/>
            <a:cxnLst/>
            <a:rect l="l" t="t" r="r" b="b"/>
            <a:pathLst>
              <a:path w="654050" h="652779">
                <a:moveTo>
                  <a:pt x="0" y="326136"/>
                </a:moveTo>
                <a:lnTo>
                  <a:pt x="3543" y="277949"/>
                </a:lnTo>
                <a:lnTo>
                  <a:pt x="13836" y="231956"/>
                </a:lnTo>
                <a:lnTo>
                  <a:pt x="30374" y="188659"/>
                </a:lnTo>
                <a:lnTo>
                  <a:pt x="52651" y="148566"/>
                </a:lnTo>
                <a:lnTo>
                  <a:pt x="80164" y="112180"/>
                </a:lnTo>
                <a:lnTo>
                  <a:pt x="112407" y="80007"/>
                </a:lnTo>
                <a:lnTo>
                  <a:pt x="148875" y="52551"/>
                </a:lnTo>
                <a:lnTo>
                  <a:pt x="189063" y="30317"/>
                </a:lnTo>
                <a:lnTo>
                  <a:pt x="232466" y="13811"/>
                </a:lnTo>
                <a:lnTo>
                  <a:pt x="278579" y="3536"/>
                </a:lnTo>
                <a:lnTo>
                  <a:pt x="326898" y="0"/>
                </a:lnTo>
                <a:lnTo>
                  <a:pt x="375216" y="3536"/>
                </a:lnTo>
                <a:lnTo>
                  <a:pt x="421329" y="13811"/>
                </a:lnTo>
                <a:lnTo>
                  <a:pt x="464732" y="30317"/>
                </a:lnTo>
                <a:lnTo>
                  <a:pt x="504920" y="52551"/>
                </a:lnTo>
                <a:lnTo>
                  <a:pt x="541388" y="80007"/>
                </a:lnTo>
                <a:lnTo>
                  <a:pt x="573631" y="112180"/>
                </a:lnTo>
                <a:lnTo>
                  <a:pt x="601144" y="148566"/>
                </a:lnTo>
                <a:lnTo>
                  <a:pt x="623421" y="188659"/>
                </a:lnTo>
                <a:lnTo>
                  <a:pt x="639959" y="231956"/>
                </a:lnTo>
                <a:lnTo>
                  <a:pt x="650252" y="277949"/>
                </a:lnTo>
                <a:lnTo>
                  <a:pt x="653796" y="326136"/>
                </a:lnTo>
                <a:lnTo>
                  <a:pt x="650252" y="374322"/>
                </a:lnTo>
                <a:lnTo>
                  <a:pt x="639959" y="420315"/>
                </a:lnTo>
                <a:lnTo>
                  <a:pt x="623421" y="463612"/>
                </a:lnTo>
                <a:lnTo>
                  <a:pt x="601144" y="503705"/>
                </a:lnTo>
                <a:lnTo>
                  <a:pt x="573631" y="540091"/>
                </a:lnTo>
                <a:lnTo>
                  <a:pt x="541388" y="572264"/>
                </a:lnTo>
                <a:lnTo>
                  <a:pt x="504920" y="599720"/>
                </a:lnTo>
                <a:lnTo>
                  <a:pt x="464732" y="621954"/>
                </a:lnTo>
                <a:lnTo>
                  <a:pt x="421329" y="638460"/>
                </a:lnTo>
                <a:lnTo>
                  <a:pt x="375216" y="648735"/>
                </a:lnTo>
                <a:lnTo>
                  <a:pt x="326898" y="652272"/>
                </a:lnTo>
                <a:lnTo>
                  <a:pt x="278579" y="648735"/>
                </a:lnTo>
                <a:lnTo>
                  <a:pt x="232466" y="638460"/>
                </a:lnTo>
                <a:lnTo>
                  <a:pt x="189063" y="621954"/>
                </a:lnTo>
                <a:lnTo>
                  <a:pt x="148875" y="599720"/>
                </a:lnTo>
                <a:lnTo>
                  <a:pt x="112407" y="572264"/>
                </a:lnTo>
                <a:lnTo>
                  <a:pt x="80164" y="540091"/>
                </a:lnTo>
                <a:lnTo>
                  <a:pt x="52651" y="503705"/>
                </a:lnTo>
                <a:lnTo>
                  <a:pt x="30374" y="463612"/>
                </a:lnTo>
                <a:lnTo>
                  <a:pt x="13836" y="420315"/>
                </a:lnTo>
                <a:lnTo>
                  <a:pt x="3543" y="374322"/>
                </a:lnTo>
                <a:lnTo>
                  <a:pt x="0" y="326136"/>
                </a:lnTo>
                <a:close/>
              </a:path>
            </a:pathLst>
          </a:custGeom>
          <a:ln w="2895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6152" y="4090415"/>
            <a:ext cx="865631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09388" y="4066032"/>
            <a:ext cx="896112" cy="1036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78729" y="4142994"/>
            <a:ext cx="653796" cy="6537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78729" y="4142994"/>
            <a:ext cx="654050" cy="654050"/>
          </a:xfrm>
          <a:custGeom>
            <a:avLst/>
            <a:gdLst/>
            <a:ahLst/>
            <a:cxnLst/>
            <a:rect l="l" t="t" r="r" b="b"/>
            <a:pathLst>
              <a:path w="654050" h="654050">
                <a:moveTo>
                  <a:pt x="0" y="326897"/>
                </a:moveTo>
                <a:lnTo>
                  <a:pt x="3543" y="278579"/>
                </a:lnTo>
                <a:lnTo>
                  <a:pt x="13836" y="232466"/>
                </a:lnTo>
                <a:lnTo>
                  <a:pt x="30374" y="189063"/>
                </a:lnTo>
                <a:lnTo>
                  <a:pt x="52651" y="148875"/>
                </a:lnTo>
                <a:lnTo>
                  <a:pt x="80164" y="112407"/>
                </a:lnTo>
                <a:lnTo>
                  <a:pt x="112407" y="80164"/>
                </a:lnTo>
                <a:lnTo>
                  <a:pt x="148875" y="52651"/>
                </a:lnTo>
                <a:lnTo>
                  <a:pt x="189063" y="30374"/>
                </a:lnTo>
                <a:lnTo>
                  <a:pt x="232466" y="13836"/>
                </a:lnTo>
                <a:lnTo>
                  <a:pt x="278579" y="3543"/>
                </a:lnTo>
                <a:lnTo>
                  <a:pt x="326898" y="0"/>
                </a:lnTo>
                <a:lnTo>
                  <a:pt x="375216" y="3543"/>
                </a:lnTo>
                <a:lnTo>
                  <a:pt x="421329" y="13836"/>
                </a:lnTo>
                <a:lnTo>
                  <a:pt x="464732" y="30374"/>
                </a:lnTo>
                <a:lnTo>
                  <a:pt x="504920" y="52651"/>
                </a:lnTo>
                <a:lnTo>
                  <a:pt x="541388" y="80164"/>
                </a:lnTo>
                <a:lnTo>
                  <a:pt x="573631" y="112407"/>
                </a:lnTo>
                <a:lnTo>
                  <a:pt x="601144" y="148875"/>
                </a:lnTo>
                <a:lnTo>
                  <a:pt x="623421" y="189063"/>
                </a:lnTo>
                <a:lnTo>
                  <a:pt x="639959" y="232466"/>
                </a:lnTo>
                <a:lnTo>
                  <a:pt x="650252" y="278579"/>
                </a:lnTo>
                <a:lnTo>
                  <a:pt x="653796" y="326897"/>
                </a:lnTo>
                <a:lnTo>
                  <a:pt x="650252" y="375216"/>
                </a:lnTo>
                <a:lnTo>
                  <a:pt x="639959" y="421329"/>
                </a:lnTo>
                <a:lnTo>
                  <a:pt x="623421" y="464732"/>
                </a:lnTo>
                <a:lnTo>
                  <a:pt x="601144" y="504920"/>
                </a:lnTo>
                <a:lnTo>
                  <a:pt x="573631" y="541388"/>
                </a:lnTo>
                <a:lnTo>
                  <a:pt x="541388" y="573631"/>
                </a:lnTo>
                <a:lnTo>
                  <a:pt x="504920" y="601144"/>
                </a:lnTo>
                <a:lnTo>
                  <a:pt x="464732" y="623421"/>
                </a:lnTo>
                <a:lnTo>
                  <a:pt x="421329" y="639959"/>
                </a:lnTo>
                <a:lnTo>
                  <a:pt x="375216" y="650252"/>
                </a:lnTo>
                <a:lnTo>
                  <a:pt x="326898" y="653795"/>
                </a:lnTo>
                <a:lnTo>
                  <a:pt x="278579" y="650252"/>
                </a:lnTo>
                <a:lnTo>
                  <a:pt x="232466" y="639959"/>
                </a:lnTo>
                <a:lnTo>
                  <a:pt x="189063" y="623421"/>
                </a:lnTo>
                <a:lnTo>
                  <a:pt x="148875" y="601144"/>
                </a:lnTo>
                <a:lnTo>
                  <a:pt x="112407" y="573631"/>
                </a:lnTo>
                <a:lnTo>
                  <a:pt x="80164" y="541388"/>
                </a:lnTo>
                <a:lnTo>
                  <a:pt x="52651" y="504920"/>
                </a:lnTo>
                <a:lnTo>
                  <a:pt x="30374" y="464732"/>
                </a:lnTo>
                <a:lnTo>
                  <a:pt x="13836" y="421329"/>
                </a:lnTo>
                <a:lnTo>
                  <a:pt x="3543" y="375216"/>
                </a:lnTo>
                <a:lnTo>
                  <a:pt x="0" y="326897"/>
                </a:lnTo>
                <a:close/>
              </a:path>
            </a:pathLst>
          </a:custGeom>
          <a:ln w="2895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11979" y="4864608"/>
            <a:ext cx="865631" cy="865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95215" y="4838700"/>
            <a:ext cx="896112" cy="10363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64558" y="4917185"/>
            <a:ext cx="653795" cy="6537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64558" y="4917185"/>
            <a:ext cx="654050" cy="654050"/>
          </a:xfrm>
          <a:custGeom>
            <a:avLst/>
            <a:gdLst/>
            <a:ahLst/>
            <a:cxnLst/>
            <a:rect l="l" t="t" r="r" b="b"/>
            <a:pathLst>
              <a:path w="654050" h="654050">
                <a:moveTo>
                  <a:pt x="0" y="326897"/>
                </a:moveTo>
                <a:lnTo>
                  <a:pt x="3543" y="278579"/>
                </a:lnTo>
                <a:lnTo>
                  <a:pt x="13836" y="232466"/>
                </a:lnTo>
                <a:lnTo>
                  <a:pt x="30374" y="189063"/>
                </a:lnTo>
                <a:lnTo>
                  <a:pt x="52651" y="148875"/>
                </a:lnTo>
                <a:lnTo>
                  <a:pt x="80164" y="112407"/>
                </a:lnTo>
                <a:lnTo>
                  <a:pt x="112407" y="80164"/>
                </a:lnTo>
                <a:lnTo>
                  <a:pt x="148875" y="52651"/>
                </a:lnTo>
                <a:lnTo>
                  <a:pt x="189063" y="30374"/>
                </a:lnTo>
                <a:lnTo>
                  <a:pt x="232466" y="13836"/>
                </a:lnTo>
                <a:lnTo>
                  <a:pt x="278579" y="3543"/>
                </a:lnTo>
                <a:lnTo>
                  <a:pt x="326897" y="0"/>
                </a:lnTo>
                <a:lnTo>
                  <a:pt x="375216" y="3543"/>
                </a:lnTo>
                <a:lnTo>
                  <a:pt x="421329" y="13836"/>
                </a:lnTo>
                <a:lnTo>
                  <a:pt x="464732" y="30374"/>
                </a:lnTo>
                <a:lnTo>
                  <a:pt x="504920" y="52651"/>
                </a:lnTo>
                <a:lnTo>
                  <a:pt x="541388" y="80164"/>
                </a:lnTo>
                <a:lnTo>
                  <a:pt x="573631" y="112407"/>
                </a:lnTo>
                <a:lnTo>
                  <a:pt x="601144" y="148875"/>
                </a:lnTo>
                <a:lnTo>
                  <a:pt x="623421" y="189063"/>
                </a:lnTo>
                <a:lnTo>
                  <a:pt x="639959" y="232466"/>
                </a:lnTo>
                <a:lnTo>
                  <a:pt x="650252" y="278579"/>
                </a:lnTo>
                <a:lnTo>
                  <a:pt x="653795" y="326897"/>
                </a:lnTo>
                <a:lnTo>
                  <a:pt x="650252" y="375216"/>
                </a:lnTo>
                <a:lnTo>
                  <a:pt x="639959" y="421329"/>
                </a:lnTo>
                <a:lnTo>
                  <a:pt x="623421" y="464732"/>
                </a:lnTo>
                <a:lnTo>
                  <a:pt x="601144" y="504920"/>
                </a:lnTo>
                <a:lnTo>
                  <a:pt x="573631" y="541388"/>
                </a:lnTo>
                <a:lnTo>
                  <a:pt x="541388" y="573631"/>
                </a:lnTo>
                <a:lnTo>
                  <a:pt x="504920" y="601144"/>
                </a:lnTo>
                <a:lnTo>
                  <a:pt x="464732" y="623421"/>
                </a:lnTo>
                <a:lnTo>
                  <a:pt x="421329" y="639959"/>
                </a:lnTo>
                <a:lnTo>
                  <a:pt x="375216" y="650252"/>
                </a:lnTo>
                <a:lnTo>
                  <a:pt x="326897" y="653795"/>
                </a:lnTo>
                <a:lnTo>
                  <a:pt x="278579" y="650252"/>
                </a:lnTo>
                <a:lnTo>
                  <a:pt x="232466" y="639959"/>
                </a:lnTo>
                <a:lnTo>
                  <a:pt x="189063" y="623421"/>
                </a:lnTo>
                <a:lnTo>
                  <a:pt x="148875" y="601144"/>
                </a:lnTo>
                <a:lnTo>
                  <a:pt x="112407" y="573631"/>
                </a:lnTo>
                <a:lnTo>
                  <a:pt x="80164" y="541388"/>
                </a:lnTo>
                <a:lnTo>
                  <a:pt x="52651" y="504920"/>
                </a:lnTo>
                <a:lnTo>
                  <a:pt x="30374" y="464732"/>
                </a:lnTo>
                <a:lnTo>
                  <a:pt x="13836" y="421329"/>
                </a:lnTo>
                <a:lnTo>
                  <a:pt x="3543" y="375216"/>
                </a:lnTo>
                <a:lnTo>
                  <a:pt x="0" y="326897"/>
                </a:lnTo>
                <a:close/>
              </a:path>
            </a:pathLst>
          </a:custGeom>
          <a:ln w="2895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34463" y="1102005"/>
            <a:ext cx="8130540" cy="441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3155">
              <a:lnSpc>
                <a:spcPts val="3460"/>
              </a:lnSpc>
              <a:tabLst>
                <a:tab pos="3032760" algn="l"/>
              </a:tabLst>
            </a:pPr>
            <a:r>
              <a:rPr sz="4800" baseline="-13020" dirty="0">
                <a:solidFill>
                  <a:srgbClr val="86AFC6"/>
                </a:solidFill>
                <a:latin typeface="Arial"/>
                <a:cs typeface="Arial"/>
              </a:rPr>
              <a:t>1	</a:t>
            </a:r>
            <a:r>
              <a:rPr sz="2650" b="1" spc="10" dirty="0">
                <a:solidFill>
                  <a:srgbClr val="FFFFFF"/>
                </a:solidFill>
                <a:latin typeface="微软雅黑"/>
                <a:cs typeface="微软雅黑"/>
              </a:rPr>
              <a:t>年终工作概述：</a:t>
            </a:r>
            <a:r>
              <a:rPr sz="2100" spc="35" dirty="0">
                <a:solidFill>
                  <a:srgbClr val="FFFFFF"/>
                </a:solidFill>
                <a:latin typeface="微软雅黑"/>
                <a:cs typeface="微软雅黑"/>
              </a:rPr>
              <a:t>此处添加说明文字</a:t>
            </a:r>
            <a:endParaRPr sz="2100">
              <a:latin typeface="微软雅黑"/>
              <a:cs typeface="微软雅黑"/>
            </a:endParaRPr>
          </a:p>
          <a:p>
            <a:pPr marL="2910840">
              <a:lnSpc>
                <a:spcPct val="100000"/>
              </a:lnSpc>
              <a:spcBef>
                <a:spcPts val="3575"/>
              </a:spcBef>
              <a:tabLst>
                <a:tab pos="3526790" algn="l"/>
              </a:tabLst>
            </a:pPr>
            <a:r>
              <a:rPr sz="4800" baseline="3472" dirty="0">
                <a:solidFill>
                  <a:srgbClr val="86AFC6"/>
                </a:solidFill>
                <a:latin typeface="Arial"/>
                <a:cs typeface="Arial"/>
              </a:rPr>
              <a:t>2	</a:t>
            </a:r>
            <a:r>
              <a:rPr sz="2650" b="1" spc="10" dirty="0">
                <a:solidFill>
                  <a:srgbClr val="FFFFFF"/>
                </a:solidFill>
                <a:latin typeface="微软雅黑"/>
                <a:cs typeface="微软雅黑"/>
              </a:rPr>
              <a:t>工作完成情况：</a:t>
            </a:r>
            <a:r>
              <a:rPr sz="2100" spc="35" dirty="0">
                <a:solidFill>
                  <a:srgbClr val="FFFFFF"/>
                </a:solidFill>
                <a:latin typeface="微软雅黑"/>
                <a:cs typeface="微软雅黑"/>
              </a:rPr>
              <a:t>此处添加说明文字</a:t>
            </a:r>
            <a:endParaRPr sz="21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35"/>
              </a:spcBef>
              <a:tabLst>
                <a:tab pos="3034665" algn="l"/>
                <a:tab pos="3590925" algn="l"/>
              </a:tabLst>
            </a:pPr>
            <a:r>
              <a:rPr sz="8100" b="1" baseline="-7201" dirty="0">
                <a:solidFill>
                  <a:srgbClr val="86AFC6"/>
                </a:solidFill>
                <a:latin typeface="微软雅黑"/>
                <a:cs typeface="微软雅黑"/>
              </a:rPr>
              <a:t>目录	</a:t>
            </a:r>
            <a:r>
              <a:rPr sz="4800" baseline="-2604" dirty="0">
                <a:solidFill>
                  <a:srgbClr val="86AFC6"/>
                </a:solidFill>
                <a:latin typeface="Arial"/>
                <a:cs typeface="Arial"/>
              </a:rPr>
              <a:t>3	</a:t>
            </a:r>
            <a:r>
              <a:rPr sz="2650" b="1" spc="10" dirty="0">
                <a:solidFill>
                  <a:srgbClr val="FFFFFF"/>
                </a:solidFill>
                <a:latin typeface="微软雅黑"/>
                <a:cs typeface="微软雅黑"/>
              </a:rPr>
              <a:t>成功项目展示：</a:t>
            </a:r>
            <a:r>
              <a:rPr sz="2100" spc="35" dirty="0">
                <a:solidFill>
                  <a:srgbClr val="FFFFFF"/>
                </a:solidFill>
                <a:latin typeface="微软雅黑"/>
                <a:cs typeface="微软雅黑"/>
              </a:rPr>
              <a:t>此处添加说明文字</a:t>
            </a:r>
            <a:endParaRPr sz="2100">
              <a:latin typeface="微软雅黑"/>
              <a:cs typeface="微软雅黑"/>
            </a:endParaRPr>
          </a:p>
          <a:p>
            <a:pPr marL="2857500">
              <a:lnSpc>
                <a:spcPct val="100000"/>
              </a:lnSpc>
              <a:spcBef>
                <a:spcPts val="4290"/>
              </a:spcBef>
              <a:tabLst>
                <a:tab pos="3463290" algn="l"/>
              </a:tabLst>
            </a:pPr>
            <a:r>
              <a:rPr sz="4800" baseline="-14756" dirty="0">
                <a:solidFill>
                  <a:srgbClr val="86AFC6"/>
                </a:solidFill>
                <a:latin typeface="Arial"/>
                <a:cs typeface="Arial"/>
              </a:rPr>
              <a:t>4	</a:t>
            </a:r>
            <a:r>
              <a:rPr sz="2650" b="1" spc="10" dirty="0">
                <a:solidFill>
                  <a:srgbClr val="FFFFFF"/>
                </a:solidFill>
                <a:latin typeface="微软雅黑"/>
                <a:cs typeface="微软雅黑"/>
              </a:rPr>
              <a:t>工作不足之处：</a:t>
            </a:r>
            <a:r>
              <a:rPr sz="2100" spc="30" dirty="0">
                <a:solidFill>
                  <a:srgbClr val="FFFFFF"/>
                </a:solidFill>
                <a:latin typeface="微软雅黑"/>
                <a:cs typeface="微软雅黑"/>
              </a:rPr>
              <a:t>此处添加说明文字</a:t>
            </a:r>
            <a:endParaRPr sz="2100">
              <a:latin typeface="微软雅黑"/>
              <a:cs typeface="微软雅黑"/>
            </a:endParaRPr>
          </a:p>
          <a:p>
            <a:pPr marL="2243455">
              <a:lnSpc>
                <a:spcPct val="100000"/>
              </a:lnSpc>
              <a:spcBef>
                <a:spcPts val="3345"/>
              </a:spcBef>
              <a:tabLst>
                <a:tab pos="3006090" algn="l"/>
              </a:tabLst>
            </a:pPr>
            <a:r>
              <a:rPr sz="4800" baseline="4340" dirty="0">
                <a:solidFill>
                  <a:srgbClr val="86AFC6"/>
                </a:solidFill>
                <a:latin typeface="Arial"/>
                <a:cs typeface="Arial"/>
              </a:rPr>
              <a:t>5	</a:t>
            </a:r>
            <a:r>
              <a:rPr sz="2650" b="1" spc="10" dirty="0">
                <a:solidFill>
                  <a:srgbClr val="FFFFFF"/>
                </a:solidFill>
                <a:latin typeface="微软雅黑"/>
                <a:cs typeface="微软雅黑"/>
              </a:rPr>
              <a:t>明年工作计划：</a:t>
            </a:r>
            <a:r>
              <a:rPr sz="2100" spc="35" dirty="0">
                <a:solidFill>
                  <a:srgbClr val="FFFFFF"/>
                </a:solidFill>
                <a:latin typeface="微软雅黑"/>
                <a:cs typeface="微软雅黑"/>
              </a:rPr>
              <a:t>此处添加说明文字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6701" y="4312158"/>
            <a:ext cx="925106" cy="92581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103" y="5805957"/>
            <a:ext cx="564095" cy="5645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5964" y="3655415"/>
            <a:ext cx="473388" cy="5815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34135" y="4857013"/>
            <a:ext cx="587425" cy="6353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7397" y="2236723"/>
            <a:ext cx="1698764" cy="17000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717" y="3734689"/>
            <a:ext cx="1125029" cy="11258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5656" y="4817592"/>
            <a:ext cx="473388" cy="5815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4543" y="5028438"/>
            <a:ext cx="925106" cy="92581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0888" y="6370492"/>
            <a:ext cx="590088" cy="4875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633983"/>
            <a:ext cx="11937492" cy="62240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6035" y="603631"/>
            <a:ext cx="2466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常用编程语言</a:t>
            </a:r>
          </a:p>
        </p:txBody>
      </p:sp>
      <p:sp>
        <p:nvSpPr>
          <p:cNvPr id="4" name="object 4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408" y="28955"/>
            <a:ext cx="745236" cy="754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52500"/>
            <a:ext cx="577596" cy="58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719" y="1307591"/>
            <a:ext cx="580644" cy="588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9615" y="45719"/>
            <a:ext cx="691896" cy="699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92367" y="589787"/>
            <a:ext cx="464820" cy="47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3601" y="994041"/>
            <a:ext cx="632040" cy="628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92114" y="6743"/>
            <a:ext cx="632040" cy="628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099" y="348462"/>
            <a:ext cx="599235" cy="5034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6165" y="703148"/>
            <a:ext cx="851687" cy="7615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08191" y="1714500"/>
            <a:ext cx="5945123" cy="3619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34100" y="1740407"/>
            <a:ext cx="5838444" cy="3512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43" y="1955290"/>
            <a:ext cx="5987796" cy="4895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252" y="1981198"/>
            <a:ext cx="5881116" cy="4788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4147" y="1246632"/>
            <a:ext cx="9848088" cy="50733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66376" y="5149596"/>
            <a:ext cx="1162812" cy="1176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96856" y="5180076"/>
            <a:ext cx="779145" cy="792480"/>
          </a:xfrm>
          <a:custGeom>
            <a:avLst/>
            <a:gdLst/>
            <a:ahLst/>
            <a:cxnLst/>
            <a:rect l="l" t="t" r="r" b="b"/>
            <a:pathLst>
              <a:path w="779145" h="792479">
                <a:moveTo>
                  <a:pt x="778764" y="0"/>
                </a:moveTo>
                <a:lnTo>
                  <a:pt x="674455" y="109272"/>
                </a:lnTo>
                <a:lnTo>
                  <a:pt x="569932" y="217399"/>
                </a:lnTo>
                <a:lnTo>
                  <a:pt x="429864" y="360531"/>
                </a:lnTo>
                <a:lnTo>
                  <a:pt x="217219" y="575072"/>
                </a:lnTo>
                <a:lnTo>
                  <a:pt x="0" y="792480"/>
                </a:lnTo>
                <a:lnTo>
                  <a:pt x="693801" y="792480"/>
                </a:lnTo>
                <a:lnTo>
                  <a:pt x="725025" y="781203"/>
                </a:lnTo>
                <a:lnTo>
                  <a:pt x="752236" y="755334"/>
                </a:lnTo>
                <a:lnTo>
                  <a:pt x="771471" y="726809"/>
                </a:lnTo>
                <a:lnTo>
                  <a:pt x="778764" y="707567"/>
                </a:lnTo>
                <a:lnTo>
                  <a:pt x="778764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482089" y="1423542"/>
            <a:ext cx="1382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86AFC6"/>
                </a:solidFill>
                <a:latin typeface="微软雅黑"/>
                <a:cs typeface="微软雅黑"/>
              </a:rPr>
              <a:t>C</a:t>
            </a:r>
            <a:r>
              <a:rPr sz="4000" b="1" spc="-5" dirty="0">
                <a:solidFill>
                  <a:srgbClr val="86AFC6"/>
                </a:solidFill>
                <a:latin typeface="微软雅黑"/>
                <a:cs typeface="微软雅黑"/>
              </a:rPr>
              <a:t>语言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65523" y="1675891"/>
            <a:ext cx="73977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优点：</a:t>
            </a:r>
            <a:endParaRPr sz="185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65523" y="1952739"/>
            <a:ext cx="6115685" cy="351091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330"/>
              </a:spcBef>
              <a:buFont typeface="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微软雅黑"/>
                <a:cs typeface="微软雅黑"/>
              </a:rPr>
              <a:t>面向过程的语言。</a:t>
            </a:r>
            <a:endParaRPr sz="200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运行速度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极快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12700" marR="1673225">
              <a:lnSpc>
                <a:spcPct val="148700"/>
              </a:lnSpc>
              <a:spcBef>
                <a:spcPts val="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可以跨平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台，</a:t>
            </a:r>
            <a:r>
              <a:rPr sz="2000" dirty="0">
                <a:latin typeface="微软雅黑"/>
                <a:cs typeface="微软雅黑"/>
              </a:rPr>
              <a:t>广泛</a:t>
            </a:r>
            <a:r>
              <a:rPr sz="2000" spc="-10" dirty="0">
                <a:latin typeface="微软雅黑"/>
                <a:cs typeface="微软雅黑"/>
              </a:rPr>
              <a:t>应</a:t>
            </a:r>
            <a:r>
              <a:rPr sz="2000" dirty="0">
                <a:latin typeface="微软雅黑"/>
                <a:cs typeface="微软雅黑"/>
              </a:rPr>
              <a:t>用于底</a:t>
            </a:r>
            <a:r>
              <a:rPr sz="2000" spc="-15" dirty="0">
                <a:latin typeface="微软雅黑"/>
                <a:cs typeface="微软雅黑"/>
              </a:rPr>
              <a:t>层</a:t>
            </a:r>
            <a:r>
              <a:rPr sz="2000" dirty="0">
                <a:latin typeface="微软雅黑"/>
                <a:cs typeface="微软雅黑"/>
              </a:rPr>
              <a:t>开</a:t>
            </a:r>
            <a:r>
              <a:rPr sz="2000" spc="-15" dirty="0">
                <a:latin typeface="微软雅黑"/>
                <a:cs typeface="微软雅黑"/>
              </a:rPr>
              <a:t>发</a:t>
            </a:r>
            <a:r>
              <a:rPr sz="2000" dirty="0">
                <a:latin typeface="微软雅黑"/>
                <a:cs typeface="微软雅黑"/>
              </a:rPr>
              <a:t>。 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缺点：</a:t>
            </a:r>
            <a:endParaRPr sz="185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太偏底层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，开发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效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率不高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19734" indent="-40767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19734" algn="l"/>
                <a:tab pos="42037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自己控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制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内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存申请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和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释放，对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程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序员水平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要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求比较高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19734" indent="-407670">
              <a:lnSpc>
                <a:spcPct val="100000"/>
              </a:lnSpc>
              <a:spcBef>
                <a:spcPts val="1155"/>
              </a:spcBef>
              <a:buAutoNum type="arabicPeriod"/>
              <a:tabLst>
                <a:tab pos="419734" algn="l"/>
                <a:tab pos="42037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直接操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作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指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针，容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易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出错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19734" indent="-40767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19734" algn="l"/>
                <a:tab pos="42037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虽然</a:t>
            </a:r>
            <a:r>
              <a:rPr sz="1850" spc="10" dirty="0">
                <a:solidFill>
                  <a:srgbClr val="404040"/>
                </a:solidFill>
                <a:latin typeface="微软雅黑"/>
                <a:cs typeface="微软雅黑"/>
              </a:rPr>
              <a:t>语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言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跨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平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台，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但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是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编译器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是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分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开的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1676" y="5682996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66088" y="2279904"/>
            <a:ext cx="2180843" cy="29702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90659" y="1549908"/>
            <a:ext cx="1367027" cy="13685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4147" y="1246632"/>
            <a:ext cx="9848088" cy="50733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66376" y="5149596"/>
            <a:ext cx="1162812" cy="1176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96856" y="5180076"/>
            <a:ext cx="779145" cy="792480"/>
          </a:xfrm>
          <a:custGeom>
            <a:avLst/>
            <a:gdLst/>
            <a:ahLst/>
            <a:cxnLst/>
            <a:rect l="l" t="t" r="r" b="b"/>
            <a:pathLst>
              <a:path w="779145" h="792479">
                <a:moveTo>
                  <a:pt x="778764" y="0"/>
                </a:moveTo>
                <a:lnTo>
                  <a:pt x="674455" y="109272"/>
                </a:lnTo>
                <a:lnTo>
                  <a:pt x="569932" y="217399"/>
                </a:lnTo>
                <a:lnTo>
                  <a:pt x="429864" y="360531"/>
                </a:lnTo>
                <a:lnTo>
                  <a:pt x="217219" y="575072"/>
                </a:lnTo>
                <a:lnTo>
                  <a:pt x="0" y="792480"/>
                </a:lnTo>
                <a:lnTo>
                  <a:pt x="693801" y="792480"/>
                </a:lnTo>
                <a:lnTo>
                  <a:pt x="725025" y="781203"/>
                </a:lnTo>
                <a:lnTo>
                  <a:pt x="752236" y="755334"/>
                </a:lnTo>
                <a:lnTo>
                  <a:pt x="771471" y="726809"/>
                </a:lnTo>
                <a:lnTo>
                  <a:pt x="778764" y="707567"/>
                </a:lnTo>
                <a:lnTo>
                  <a:pt x="778764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482089" y="1423542"/>
            <a:ext cx="1139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86AFC6"/>
                </a:solidFill>
                <a:latin typeface="微软雅黑"/>
                <a:cs typeface="微软雅黑"/>
              </a:rPr>
              <a:t>C++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66794" y="1671573"/>
            <a:ext cx="73977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优点：</a:t>
            </a:r>
            <a:endParaRPr sz="185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66794" y="1948014"/>
            <a:ext cx="4747260" cy="351155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335"/>
              </a:spcBef>
              <a:buFont typeface="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微软雅黑"/>
                <a:cs typeface="微软雅黑"/>
              </a:rPr>
              <a:t>面向对象的语言。</a:t>
            </a:r>
            <a:endParaRPr sz="200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运行速度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极快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可以跨平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台，应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用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面很广</a:t>
            </a:r>
            <a:r>
              <a:rPr sz="2000" dirty="0"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缺点：</a:t>
            </a:r>
            <a:endParaRPr sz="185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14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上手难，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学习成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本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高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代码量多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，开发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效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率不高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15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自己</a:t>
            </a:r>
            <a:r>
              <a:rPr sz="1850" spc="10" dirty="0">
                <a:solidFill>
                  <a:srgbClr val="404040"/>
                </a:solidFill>
                <a:latin typeface="微软雅黑"/>
                <a:cs typeface="微软雅黑"/>
              </a:rPr>
              <a:t>控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制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内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存，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对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程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序员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水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平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要求比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较高</a:t>
            </a:r>
            <a:endParaRPr sz="185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14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直接操作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指针，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容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易出错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1676" y="5682996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3811" y="2331720"/>
            <a:ext cx="2086356" cy="28483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2288" y="1546860"/>
            <a:ext cx="1335024" cy="14005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4147" y="1246632"/>
            <a:ext cx="9848088" cy="50733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66376" y="5149596"/>
            <a:ext cx="1162812" cy="1176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96856" y="5180076"/>
            <a:ext cx="779145" cy="792480"/>
          </a:xfrm>
          <a:custGeom>
            <a:avLst/>
            <a:gdLst/>
            <a:ahLst/>
            <a:cxnLst/>
            <a:rect l="l" t="t" r="r" b="b"/>
            <a:pathLst>
              <a:path w="779145" h="792479">
                <a:moveTo>
                  <a:pt x="778764" y="0"/>
                </a:moveTo>
                <a:lnTo>
                  <a:pt x="674455" y="109272"/>
                </a:lnTo>
                <a:lnTo>
                  <a:pt x="569932" y="217399"/>
                </a:lnTo>
                <a:lnTo>
                  <a:pt x="429864" y="360531"/>
                </a:lnTo>
                <a:lnTo>
                  <a:pt x="217219" y="575072"/>
                </a:lnTo>
                <a:lnTo>
                  <a:pt x="0" y="792480"/>
                </a:lnTo>
                <a:lnTo>
                  <a:pt x="693801" y="792480"/>
                </a:lnTo>
                <a:lnTo>
                  <a:pt x="725025" y="781203"/>
                </a:lnTo>
                <a:lnTo>
                  <a:pt x="752236" y="755334"/>
                </a:lnTo>
                <a:lnTo>
                  <a:pt x="771471" y="726809"/>
                </a:lnTo>
                <a:lnTo>
                  <a:pt x="778764" y="707567"/>
                </a:lnTo>
                <a:lnTo>
                  <a:pt x="778764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482089" y="1423542"/>
            <a:ext cx="1128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0" dirty="0">
                <a:solidFill>
                  <a:srgbClr val="86AFC6"/>
                </a:solidFill>
                <a:latin typeface="微软雅黑"/>
                <a:cs typeface="微软雅黑"/>
              </a:rPr>
              <a:t>J</a:t>
            </a:r>
            <a:r>
              <a:rPr sz="4000" b="1" spc="-5" dirty="0">
                <a:solidFill>
                  <a:srgbClr val="86AFC6"/>
                </a:solidFill>
                <a:latin typeface="微软雅黑"/>
                <a:cs typeface="微软雅黑"/>
              </a:rPr>
              <a:t>a</a:t>
            </a:r>
            <a:r>
              <a:rPr sz="4000" b="1" spc="-80" dirty="0">
                <a:solidFill>
                  <a:srgbClr val="86AFC6"/>
                </a:solidFill>
                <a:latin typeface="微软雅黑"/>
                <a:cs typeface="微软雅黑"/>
              </a:rPr>
              <a:t>v</a:t>
            </a:r>
            <a:r>
              <a:rPr sz="4000" b="1" spc="-5" dirty="0">
                <a:solidFill>
                  <a:srgbClr val="86AFC6"/>
                </a:solidFill>
                <a:latin typeface="微软雅黑"/>
                <a:cs typeface="微软雅黑"/>
              </a:rPr>
              <a:t>a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5557" y="1900906"/>
            <a:ext cx="5946140" cy="350012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850" spc="15" dirty="0">
                <a:solidFill>
                  <a:srgbClr val="404040"/>
                </a:solidFill>
                <a:latin typeface="微软雅黑"/>
                <a:cs typeface="微软雅黑"/>
              </a:rPr>
              <a:t>优点：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Font typeface=""/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微软雅黑"/>
                <a:cs typeface="微软雅黑"/>
              </a:rPr>
              <a:t>面向对象的语言。</a:t>
            </a:r>
            <a:endParaRPr sz="200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方便的跨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平台，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无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需手动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管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理内存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应用</a:t>
            </a:r>
            <a:r>
              <a:rPr sz="1850" spc="10" dirty="0">
                <a:solidFill>
                  <a:srgbClr val="404040"/>
                </a:solidFill>
                <a:latin typeface="微软雅黑"/>
                <a:cs typeface="微软雅黑"/>
              </a:rPr>
              <a:t>很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广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，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从企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业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级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应用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到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web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都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有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完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整解决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方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案</a:t>
            </a:r>
            <a:r>
              <a:rPr sz="2000" spc="5" dirty="0"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缺点：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在</a:t>
            </a:r>
            <a:r>
              <a:rPr sz="1850" spc="-10" dirty="0">
                <a:solidFill>
                  <a:srgbClr val="404040"/>
                </a:solidFill>
                <a:latin typeface="微软雅黑"/>
                <a:cs typeface="微软雅黑"/>
              </a:rPr>
              <a:t>Java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虚拟</a:t>
            </a:r>
            <a:r>
              <a:rPr sz="1850" spc="10" dirty="0">
                <a:solidFill>
                  <a:srgbClr val="404040"/>
                </a:solidFill>
                <a:latin typeface="微软雅黑"/>
                <a:cs typeface="微软雅黑"/>
              </a:rPr>
              <a:t>机JVM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上运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行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，效率不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高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，速度慢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代码</a:t>
            </a:r>
            <a:r>
              <a:rPr sz="1850" spc="10" dirty="0">
                <a:solidFill>
                  <a:srgbClr val="404040"/>
                </a:solidFill>
                <a:latin typeface="微软雅黑"/>
                <a:cs typeface="微软雅黑"/>
              </a:rPr>
              <a:t>量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多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，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笨重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，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灵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活性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不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好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5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框架多，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企业级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解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决方案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比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较多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1676" y="5682996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51432" y="2325623"/>
            <a:ext cx="2034540" cy="2854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86216" y="1485900"/>
            <a:ext cx="1871472" cy="1139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4147" y="1246632"/>
            <a:ext cx="9848088" cy="50733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66376" y="5149596"/>
            <a:ext cx="1162812" cy="1176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96856" y="5180076"/>
            <a:ext cx="779145" cy="792480"/>
          </a:xfrm>
          <a:custGeom>
            <a:avLst/>
            <a:gdLst/>
            <a:ahLst/>
            <a:cxnLst/>
            <a:rect l="l" t="t" r="r" b="b"/>
            <a:pathLst>
              <a:path w="779145" h="792479">
                <a:moveTo>
                  <a:pt x="778764" y="0"/>
                </a:moveTo>
                <a:lnTo>
                  <a:pt x="674455" y="109272"/>
                </a:lnTo>
                <a:lnTo>
                  <a:pt x="569932" y="217399"/>
                </a:lnTo>
                <a:lnTo>
                  <a:pt x="429864" y="360531"/>
                </a:lnTo>
                <a:lnTo>
                  <a:pt x="217219" y="575072"/>
                </a:lnTo>
                <a:lnTo>
                  <a:pt x="0" y="792480"/>
                </a:lnTo>
                <a:lnTo>
                  <a:pt x="693801" y="792480"/>
                </a:lnTo>
                <a:lnTo>
                  <a:pt x="725025" y="781203"/>
                </a:lnTo>
                <a:lnTo>
                  <a:pt x="752236" y="755334"/>
                </a:lnTo>
                <a:lnTo>
                  <a:pt x="771471" y="726809"/>
                </a:lnTo>
                <a:lnTo>
                  <a:pt x="778764" y="707567"/>
                </a:lnTo>
                <a:lnTo>
                  <a:pt x="778764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482089" y="1423542"/>
            <a:ext cx="1851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86AFC6"/>
                </a:solidFill>
                <a:latin typeface="微软雅黑"/>
                <a:cs typeface="微软雅黑"/>
              </a:rPr>
              <a:t>P</a:t>
            </a:r>
            <a:r>
              <a:rPr sz="4000" b="1" spc="5" dirty="0">
                <a:solidFill>
                  <a:srgbClr val="86AFC6"/>
                </a:solidFill>
                <a:latin typeface="微软雅黑"/>
                <a:cs typeface="微软雅黑"/>
              </a:rPr>
              <a:t>y</a:t>
            </a:r>
            <a:r>
              <a:rPr sz="4000" b="1" spc="-10" dirty="0">
                <a:solidFill>
                  <a:srgbClr val="86AFC6"/>
                </a:solidFill>
                <a:latin typeface="微软雅黑"/>
                <a:cs typeface="微软雅黑"/>
              </a:rPr>
              <a:t>thon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5557" y="1833107"/>
            <a:ext cx="6165215" cy="349885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优点：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脚本</a:t>
            </a:r>
            <a:r>
              <a:rPr sz="2000" dirty="0">
                <a:latin typeface="微软雅黑"/>
                <a:cs typeface="微软雅黑"/>
              </a:rPr>
              <a:t>语言，代码</a:t>
            </a:r>
            <a:r>
              <a:rPr sz="2000" spc="-15" dirty="0">
                <a:latin typeface="微软雅黑"/>
                <a:cs typeface="微软雅黑"/>
              </a:rPr>
              <a:t>优</a:t>
            </a:r>
            <a:r>
              <a:rPr sz="2000" dirty="0">
                <a:latin typeface="微软雅黑"/>
                <a:cs typeface="微软雅黑"/>
              </a:rPr>
              <a:t>雅简</a:t>
            </a:r>
            <a:r>
              <a:rPr sz="2000" spc="-10" dirty="0">
                <a:latin typeface="微软雅黑"/>
                <a:cs typeface="微软雅黑"/>
              </a:rPr>
              <a:t>洁</a:t>
            </a:r>
            <a:r>
              <a:rPr sz="2000" dirty="0">
                <a:latin typeface="微软雅黑"/>
                <a:cs typeface="微软雅黑"/>
              </a:rPr>
              <a:t>，上</a:t>
            </a:r>
            <a:r>
              <a:rPr sz="2000" spc="-15" dirty="0">
                <a:latin typeface="微软雅黑"/>
                <a:cs typeface="微软雅黑"/>
              </a:rPr>
              <a:t>手</a:t>
            </a:r>
            <a:r>
              <a:rPr sz="2000" dirty="0">
                <a:latin typeface="微软雅黑"/>
                <a:cs typeface="微软雅黑"/>
              </a:rPr>
              <a:t>简单。</a:t>
            </a:r>
            <a:endParaRPr sz="200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方便的跨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平台，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自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动</a:t>
            </a:r>
            <a:r>
              <a:rPr sz="1850" spc="10" dirty="0">
                <a:solidFill>
                  <a:srgbClr val="404040"/>
                </a:solidFill>
                <a:latin typeface="微软雅黑"/>
                <a:cs typeface="微软雅黑"/>
              </a:rPr>
              <a:t>GC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回收内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存。</a:t>
            </a:r>
            <a:endParaRPr sz="1850">
              <a:latin typeface="微软雅黑"/>
              <a:cs typeface="微软雅黑"/>
            </a:endParaRPr>
          </a:p>
          <a:p>
            <a:pPr marL="469900" marR="5080" indent="-457200">
              <a:lnSpc>
                <a:spcPts val="3540"/>
              </a:lnSpc>
              <a:spcBef>
                <a:spcPts val="1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应用非常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广，从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系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统运维</a:t>
            </a:r>
            <a:r>
              <a:rPr sz="1850" spc="15" dirty="0">
                <a:solidFill>
                  <a:srgbClr val="404040"/>
                </a:solidFill>
                <a:latin typeface="微软雅黑"/>
                <a:cs typeface="微软雅黑"/>
              </a:rPr>
              <a:t>到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w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e</a:t>
            </a:r>
            <a:r>
              <a:rPr sz="1850" dirty="0">
                <a:solidFill>
                  <a:srgbClr val="404040"/>
                </a:solidFill>
                <a:latin typeface="微软雅黑"/>
                <a:cs typeface="微软雅黑"/>
              </a:rPr>
              <a:t>b网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站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开发，从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网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络爬</a:t>
            </a:r>
            <a:r>
              <a:rPr sz="1850" spc="10" dirty="0">
                <a:solidFill>
                  <a:srgbClr val="404040"/>
                </a:solidFill>
                <a:latin typeface="微软雅黑"/>
                <a:cs typeface="微软雅黑"/>
              </a:rPr>
              <a:t>虫 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到大数据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、人工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智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能都有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应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用</a:t>
            </a:r>
            <a:r>
              <a:rPr sz="2000" dirty="0"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缺点：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运行效率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不高，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速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度慢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5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多线程，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高并发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处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理不好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1676" y="5682996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66672" y="2339339"/>
            <a:ext cx="1993391" cy="28407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66672" y="2340864"/>
            <a:ext cx="1993391" cy="28864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89492" y="1504188"/>
            <a:ext cx="1610868" cy="1014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632" y="373392"/>
            <a:ext cx="945438" cy="81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5692140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1828" y="5920740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0423" y="5769864"/>
            <a:ext cx="922020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07140" y="6291070"/>
            <a:ext cx="469392" cy="47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1295" y="5486400"/>
            <a:ext cx="74523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63442" y="6255611"/>
            <a:ext cx="630948" cy="57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13273" y="5938951"/>
            <a:ext cx="478726" cy="63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3" y="589787"/>
            <a:ext cx="652272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8072"/>
            <a:ext cx="45415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4020" y="0"/>
            <a:ext cx="923544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4144" y="832103"/>
            <a:ext cx="469392" cy="47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824" y="313943"/>
            <a:ext cx="745236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166" y="929386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433" y="225679"/>
            <a:ext cx="602232" cy="508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4147" y="1246632"/>
            <a:ext cx="9848088" cy="50733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66376" y="5149596"/>
            <a:ext cx="1162812" cy="1176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96856" y="5180076"/>
            <a:ext cx="779145" cy="792480"/>
          </a:xfrm>
          <a:custGeom>
            <a:avLst/>
            <a:gdLst/>
            <a:ahLst/>
            <a:cxnLst/>
            <a:rect l="l" t="t" r="r" b="b"/>
            <a:pathLst>
              <a:path w="779145" h="792479">
                <a:moveTo>
                  <a:pt x="778764" y="0"/>
                </a:moveTo>
                <a:lnTo>
                  <a:pt x="674455" y="109272"/>
                </a:lnTo>
                <a:lnTo>
                  <a:pt x="569932" y="217399"/>
                </a:lnTo>
                <a:lnTo>
                  <a:pt x="429864" y="360531"/>
                </a:lnTo>
                <a:lnTo>
                  <a:pt x="217219" y="575072"/>
                </a:lnTo>
                <a:lnTo>
                  <a:pt x="0" y="792480"/>
                </a:lnTo>
                <a:lnTo>
                  <a:pt x="693801" y="792480"/>
                </a:lnTo>
                <a:lnTo>
                  <a:pt x="725025" y="781203"/>
                </a:lnTo>
                <a:lnTo>
                  <a:pt x="752236" y="755334"/>
                </a:lnTo>
                <a:lnTo>
                  <a:pt x="771471" y="726809"/>
                </a:lnTo>
                <a:lnTo>
                  <a:pt x="778764" y="707567"/>
                </a:lnTo>
                <a:lnTo>
                  <a:pt x="778764" y="0"/>
                </a:lnTo>
                <a:close/>
              </a:path>
            </a:pathLst>
          </a:custGeom>
          <a:solidFill>
            <a:srgbClr val="86A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482089" y="1423542"/>
            <a:ext cx="11093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86AFC6"/>
                </a:solidFill>
                <a:latin typeface="微软雅黑"/>
                <a:cs typeface="微软雅黑"/>
              </a:rPr>
              <a:t>PHP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5557" y="1833107"/>
            <a:ext cx="5441315" cy="352361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优点：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70"/>
              </a:spcBef>
              <a:buFont typeface=""/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微软雅黑"/>
                <a:cs typeface="微软雅黑"/>
              </a:rPr>
              <a:t>跨平台，性能好。</a:t>
            </a:r>
            <a:endParaRPr sz="200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语法简单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，框架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多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且成熟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Font typeface=""/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微软雅黑"/>
                <a:cs typeface="微软雅黑"/>
              </a:rPr>
              <a:t>很多大型门户都在用，</a:t>
            </a:r>
            <a:r>
              <a:rPr sz="2000" spc="-15" dirty="0">
                <a:latin typeface="微软雅黑"/>
                <a:cs typeface="微软雅黑"/>
              </a:rPr>
              <a:t>如</a:t>
            </a:r>
            <a:r>
              <a:rPr sz="2000" dirty="0">
                <a:latin typeface="微软雅黑"/>
                <a:cs typeface="微软雅黑"/>
              </a:rPr>
              <a:t>淘宝</a:t>
            </a:r>
            <a:r>
              <a:rPr sz="2000" spc="-15" dirty="0">
                <a:latin typeface="微软雅黑"/>
                <a:cs typeface="微软雅黑"/>
              </a:rPr>
              <a:t>、</a:t>
            </a:r>
            <a:r>
              <a:rPr sz="2000" dirty="0">
                <a:latin typeface="微软雅黑"/>
                <a:cs typeface="微软雅黑"/>
              </a:rPr>
              <a:t>新浪</a:t>
            </a:r>
            <a:r>
              <a:rPr sz="2000" spc="-10" dirty="0">
                <a:latin typeface="微软雅黑"/>
                <a:cs typeface="微软雅黑"/>
              </a:rPr>
              <a:t>、</a:t>
            </a:r>
            <a:r>
              <a:rPr sz="2000" spc="-5" dirty="0">
                <a:latin typeface="方正姚体"/>
                <a:cs typeface="方正姚体"/>
              </a:rPr>
              <a:t>163</a:t>
            </a:r>
            <a:r>
              <a:rPr sz="2000" dirty="0"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缺点：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应用在</a:t>
            </a:r>
            <a:r>
              <a:rPr sz="1850" spc="-10" dirty="0">
                <a:solidFill>
                  <a:srgbClr val="404040"/>
                </a:solidFill>
                <a:latin typeface="微软雅黑"/>
                <a:cs typeface="微软雅黑"/>
              </a:rPr>
              <a:t>Web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开</a:t>
            </a:r>
            <a:r>
              <a:rPr sz="1850" spc="10" dirty="0">
                <a:solidFill>
                  <a:srgbClr val="404040"/>
                </a:solidFill>
                <a:latin typeface="微软雅黑"/>
                <a:cs typeface="微软雅黑"/>
              </a:rPr>
              <a:t>发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多线程支</a:t>
            </a:r>
            <a:r>
              <a:rPr sz="1850" spc="5" dirty="0">
                <a:solidFill>
                  <a:srgbClr val="404040"/>
                </a:solidFill>
                <a:latin typeface="微软雅黑"/>
                <a:cs typeface="微软雅黑"/>
              </a:rPr>
              <a:t>持不好</a:t>
            </a:r>
            <a:r>
              <a:rPr sz="1850" spc="20" dirty="0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85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170"/>
              </a:spcBef>
              <a:buFont typeface=""/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微软雅黑"/>
                <a:cs typeface="微软雅黑"/>
              </a:rPr>
              <a:t>解释运行机制，所有的</a:t>
            </a:r>
            <a:r>
              <a:rPr sz="2000" spc="-15" dirty="0">
                <a:latin typeface="微软雅黑"/>
                <a:cs typeface="微软雅黑"/>
              </a:rPr>
              <a:t>变</a:t>
            </a:r>
            <a:r>
              <a:rPr sz="2000" dirty="0">
                <a:latin typeface="微软雅黑"/>
                <a:cs typeface="微软雅黑"/>
              </a:rPr>
              <a:t>量都</a:t>
            </a:r>
            <a:r>
              <a:rPr sz="2000" spc="-15" dirty="0">
                <a:latin typeface="微软雅黑"/>
                <a:cs typeface="微软雅黑"/>
              </a:rPr>
              <a:t>是</a:t>
            </a:r>
            <a:r>
              <a:rPr sz="2000" dirty="0">
                <a:latin typeface="微软雅黑"/>
                <a:cs typeface="微软雅黑"/>
              </a:rPr>
              <a:t>页面</a:t>
            </a:r>
            <a:r>
              <a:rPr sz="2000" spc="-10" dirty="0">
                <a:latin typeface="微软雅黑"/>
                <a:cs typeface="微软雅黑"/>
              </a:rPr>
              <a:t>级</a:t>
            </a:r>
            <a:r>
              <a:rPr sz="2000" dirty="0">
                <a:latin typeface="微软雅黑"/>
                <a:cs typeface="微软雅黑"/>
              </a:rPr>
              <a:t>的。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1676" y="5682996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66672" y="2340864"/>
            <a:ext cx="1993391" cy="28864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66672" y="2339339"/>
            <a:ext cx="1993391" cy="28407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02040" y="1485900"/>
            <a:ext cx="1798320" cy="10378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1054</Words>
  <Application>Microsoft Office PowerPoint</Application>
  <PresentationFormat>宽屏</PresentationFormat>
  <Paragraphs>190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方正姚体</vt:lpstr>
      <vt:lpstr>微软雅黑</vt:lpstr>
      <vt:lpstr>Arial</vt:lpstr>
      <vt:lpstr>Arial Narrow</vt:lpstr>
      <vt:lpstr>Calibri</vt:lpstr>
      <vt:lpstr>Wingdings</vt:lpstr>
      <vt:lpstr>Office Theme</vt:lpstr>
      <vt:lpstr>Go游戏服务器</vt:lpstr>
      <vt:lpstr>游戏服务器的特点：</vt:lpstr>
      <vt:lpstr>PowerPoint 演示文稿</vt:lpstr>
      <vt:lpstr>常用编程语言</vt:lpstr>
      <vt:lpstr>C语言</vt:lpstr>
      <vt:lpstr>C++</vt:lpstr>
      <vt:lpstr>Java</vt:lpstr>
      <vt:lpstr>Python</vt:lpstr>
      <vt:lpstr>PHP</vt:lpstr>
      <vt:lpstr>Go</vt:lpstr>
      <vt:lpstr>PowerPoint 演示文稿</vt:lpstr>
      <vt:lpstr>具体看go的特点：</vt:lpstr>
      <vt:lpstr>具体看go的特点：</vt:lpstr>
      <vt:lpstr>具体看go的特点：</vt:lpstr>
      <vt:lpstr>PowerPoint 演示文稿</vt:lpstr>
      <vt:lpstr>go游戏服务器目录结构：</vt:lpstr>
      <vt:lpstr>Lua堆栈 核心处理逻辑：</vt:lpstr>
      <vt:lpstr>NetWork 网络核心：</vt:lpstr>
      <vt:lpstr>PowerPoint 演示文稿</vt:lpstr>
      <vt:lpstr>Script 服务器逻辑脚本：</vt:lpstr>
      <vt:lpstr>Games 游戏逻辑脚本：</vt:lpstr>
      <vt:lpstr>Network 网络逻辑脚本：</vt:lpstr>
      <vt:lpstr>PowerPoint 演示文稿</vt:lpstr>
      <vt:lpstr>编码风格：</vt:lpstr>
      <vt:lpstr>PowerPoint 演示文稿</vt:lpstr>
      <vt:lpstr>Web后端：</vt:lpstr>
      <vt:lpstr>Web前端简介：</vt:lpstr>
      <vt:lpstr>Vue文件组成1：</vt:lpstr>
      <vt:lpstr>Vue文件组成2：</vt:lpstr>
      <vt:lpstr>Vue文件组成3：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cp:lastModifiedBy>朱世伟</cp:lastModifiedBy>
  <cp:revision>2</cp:revision>
  <dcterms:created xsi:type="dcterms:W3CDTF">2020-11-24T06:15:41Z</dcterms:created>
  <dcterms:modified xsi:type="dcterms:W3CDTF">2020-11-24T06:19:07Z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2019-07-31T00:00:00Z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2020-11-24T00:00:00Z</vt:filetime>
  </property>
</Properties>
</file>